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77"/>
  </p:notesMasterIdLst>
  <p:sldIdLst>
    <p:sldId id="457" r:id="rId2"/>
    <p:sldId id="328" r:id="rId3"/>
    <p:sldId id="330" r:id="rId4"/>
    <p:sldId id="331" r:id="rId5"/>
    <p:sldId id="332" r:id="rId6"/>
    <p:sldId id="430" r:id="rId7"/>
    <p:sldId id="405" r:id="rId8"/>
    <p:sldId id="416" r:id="rId9"/>
    <p:sldId id="393" r:id="rId10"/>
    <p:sldId id="417" r:id="rId11"/>
    <p:sldId id="431" r:id="rId12"/>
    <p:sldId id="341" r:id="rId13"/>
    <p:sldId id="342" r:id="rId14"/>
    <p:sldId id="343" r:id="rId15"/>
    <p:sldId id="433" r:id="rId16"/>
    <p:sldId id="349" r:id="rId17"/>
    <p:sldId id="350" r:id="rId18"/>
    <p:sldId id="428" r:id="rId19"/>
    <p:sldId id="434" r:id="rId20"/>
    <p:sldId id="351" r:id="rId21"/>
    <p:sldId id="353" r:id="rId22"/>
    <p:sldId id="354" r:id="rId23"/>
    <p:sldId id="407" r:id="rId24"/>
    <p:sldId id="356" r:id="rId25"/>
    <p:sldId id="408" r:id="rId26"/>
    <p:sldId id="397" r:id="rId27"/>
    <p:sldId id="444" r:id="rId28"/>
    <p:sldId id="455" r:id="rId29"/>
    <p:sldId id="360" r:id="rId30"/>
    <p:sldId id="362" r:id="rId31"/>
    <p:sldId id="363" r:id="rId32"/>
    <p:sldId id="364" r:id="rId33"/>
    <p:sldId id="365" r:id="rId34"/>
    <p:sldId id="366" r:id="rId35"/>
    <p:sldId id="367" r:id="rId36"/>
    <p:sldId id="436" r:id="rId37"/>
    <p:sldId id="368" r:id="rId38"/>
    <p:sldId id="369" r:id="rId39"/>
    <p:sldId id="370" r:id="rId40"/>
    <p:sldId id="371" r:id="rId41"/>
    <p:sldId id="372" r:id="rId42"/>
    <p:sldId id="410" r:id="rId43"/>
    <p:sldId id="412" r:id="rId44"/>
    <p:sldId id="413" r:id="rId45"/>
    <p:sldId id="382" r:id="rId46"/>
    <p:sldId id="437" r:id="rId47"/>
    <p:sldId id="419" r:id="rId48"/>
    <p:sldId id="421" r:id="rId49"/>
    <p:sldId id="422" r:id="rId50"/>
    <p:sldId id="420" r:id="rId51"/>
    <p:sldId id="425" r:id="rId52"/>
    <p:sldId id="426" r:id="rId53"/>
    <p:sldId id="443" r:id="rId54"/>
    <p:sldId id="456" r:id="rId55"/>
    <p:sldId id="447" r:id="rId56"/>
    <p:sldId id="448" r:id="rId57"/>
    <p:sldId id="451" r:id="rId58"/>
    <p:sldId id="454" r:id="rId59"/>
    <p:sldId id="450" r:id="rId60"/>
    <p:sldId id="449" r:id="rId61"/>
    <p:sldId id="458" r:id="rId62"/>
    <p:sldId id="439" r:id="rId63"/>
    <p:sldId id="386" r:id="rId64"/>
    <p:sldId id="387" r:id="rId65"/>
    <p:sldId id="388" r:id="rId66"/>
    <p:sldId id="389" r:id="rId67"/>
    <p:sldId id="390" r:id="rId68"/>
    <p:sldId id="391" r:id="rId69"/>
    <p:sldId id="445" r:id="rId70"/>
    <p:sldId id="446" r:id="rId71"/>
    <p:sldId id="440" r:id="rId72"/>
    <p:sldId id="392" r:id="rId73"/>
    <p:sldId id="441" r:id="rId74"/>
    <p:sldId id="442" r:id="rId75"/>
    <p:sldId id="404" r:id="rId7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78" autoAdjust="0"/>
    <p:restoredTop sz="90372"/>
  </p:normalViewPr>
  <p:slideViewPr>
    <p:cSldViewPr snapToGrid="0" snapToObjects="1">
      <p:cViewPr varScale="1">
        <p:scale>
          <a:sx n="89" d="100"/>
          <a:sy n="89" d="100"/>
        </p:scale>
        <p:origin x="192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7" d="100"/>
          <a:sy n="77" d="100"/>
        </p:scale>
        <p:origin x="325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commentAuthors" Target="commentAuthors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0" i="0" u="none" strike="noStrike" baseline="0">
                <a:effectLst/>
              </a:rPr>
              <a:t>US Trade in Goods with China 2018</a:t>
            </a:r>
            <a:r>
              <a:rPr lang="en-US" sz="2400" b="0" i="0" u="none" strike="noStrike" baseline="0"/>
              <a:t> </a:t>
            </a:r>
            <a:endParaRPr lang="en-US" sz="240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'2018'!$C$7</c:f>
              <c:strCache>
                <c:ptCount val="1"/>
                <c:pt idx="0">
                  <c:v>Exports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'2018'!$B$8:$B$17</c:f>
              <c:numCache>
                <c:formatCode>mmm\-yy</c:formatCode>
                <c:ptCount val="10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</c:numCache>
            </c:numRef>
          </c:cat>
          <c:val>
            <c:numRef>
              <c:f>'2018'!$C$8:$C$17</c:f>
              <c:numCache>
                <c:formatCode>#,##0.00</c:formatCode>
                <c:ptCount val="10"/>
                <c:pt idx="0">
                  <c:v>9835.2999999999902</c:v>
                </c:pt>
                <c:pt idx="1">
                  <c:v>9806.1</c:v>
                </c:pt>
                <c:pt idx="2">
                  <c:v>12382.1</c:v>
                </c:pt>
                <c:pt idx="3">
                  <c:v>10268</c:v>
                </c:pt>
                <c:pt idx="4">
                  <c:v>10610.8</c:v>
                </c:pt>
                <c:pt idx="5">
                  <c:v>11115.6</c:v>
                </c:pt>
                <c:pt idx="6">
                  <c:v>10261.700000000001</c:v>
                </c:pt>
                <c:pt idx="7">
                  <c:v>9294.2999999999902</c:v>
                </c:pt>
                <c:pt idx="8">
                  <c:v>9789.1</c:v>
                </c:pt>
                <c:pt idx="9">
                  <c:v>9130.5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A3C-F046-B918-C75518ED7887}"/>
            </c:ext>
          </c:extLst>
        </c:ser>
        <c:ser>
          <c:idx val="1"/>
          <c:order val="1"/>
          <c:tx>
            <c:strRef>
              <c:f>'2018'!$D$7</c:f>
              <c:strCache>
                <c:ptCount val="1"/>
                <c:pt idx="0">
                  <c:v>Imports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'2018'!$B$8:$B$17</c:f>
              <c:numCache>
                <c:formatCode>mmm\-yy</c:formatCode>
                <c:ptCount val="10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</c:numCache>
            </c:numRef>
          </c:cat>
          <c:val>
            <c:numRef>
              <c:f>'2018'!$D$8:$D$17</c:f>
              <c:numCache>
                <c:formatCode>#,##0.00</c:formatCode>
                <c:ptCount val="10"/>
                <c:pt idx="0">
                  <c:v>45788</c:v>
                </c:pt>
                <c:pt idx="1">
                  <c:v>39067.599999999999</c:v>
                </c:pt>
                <c:pt idx="2">
                  <c:v>38256.699999999997</c:v>
                </c:pt>
                <c:pt idx="3">
                  <c:v>38230</c:v>
                </c:pt>
                <c:pt idx="4">
                  <c:v>43797.4</c:v>
                </c:pt>
                <c:pt idx="5">
                  <c:v>44599.5</c:v>
                </c:pt>
                <c:pt idx="6">
                  <c:v>47096</c:v>
                </c:pt>
                <c:pt idx="7">
                  <c:v>47863.9</c:v>
                </c:pt>
                <c:pt idx="8">
                  <c:v>50032.1</c:v>
                </c:pt>
                <c:pt idx="9">
                  <c:v>52233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A3C-F046-B918-C75518ED7887}"/>
            </c:ext>
          </c:extLst>
        </c:ser>
        <c:ser>
          <c:idx val="2"/>
          <c:order val="2"/>
          <c:tx>
            <c:strRef>
              <c:f>'2018'!$E$7</c:f>
              <c:strCache>
                <c:ptCount val="1"/>
                <c:pt idx="0">
                  <c:v>Balance</c:v>
                </c:pt>
              </c:strCache>
            </c:strRef>
          </c:tx>
          <c:spPr>
            <a:ln w="571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'2018'!$B$8:$B$17</c:f>
              <c:numCache>
                <c:formatCode>mmm\-yy</c:formatCode>
                <c:ptCount val="10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</c:numCache>
            </c:numRef>
          </c:cat>
          <c:val>
            <c:numRef>
              <c:f>'2018'!$E$8:$E$17</c:f>
              <c:numCache>
                <c:formatCode>#,##0.00</c:formatCode>
                <c:ptCount val="10"/>
                <c:pt idx="0">
                  <c:v>-35952.800000000003</c:v>
                </c:pt>
                <c:pt idx="1">
                  <c:v>-29261.5</c:v>
                </c:pt>
                <c:pt idx="2">
                  <c:v>-25874.6</c:v>
                </c:pt>
                <c:pt idx="3">
                  <c:v>-27962</c:v>
                </c:pt>
                <c:pt idx="4">
                  <c:v>-33186.6</c:v>
                </c:pt>
                <c:pt idx="5">
                  <c:v>-33483.800000000003</c:v>
                </c:pt>
                <c:pt idx="6">
                  <c:v>-36834.300000000003</c:v>
                </c:pt>
                <c:pt idx="7">
                  <c:v>-38569.599999999999</c:v>
                </c:pt>
                <c:pt idx="8">
                  <c:v>-40243</c:v>
                </c:pt>
                <c:pt idx="9">
                  <c:v>-43102.5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A3C-F046-B918-C75518ED78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15778728"/>
        <c:axId val="-2135424696"/>
      </c:lineChart>
      <c:dateAx>
        <c:axId val="-211577872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35424696"/>
        <c:crosses val="autoZero"/>
        <c:auto val="1"/>
        <c:lblOffset val="100"/>
        <c:baseTimeUnit val="months"/>
      </c:dateAx>
      <c:valAx>
        <c:axId val="-2135424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5778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5/7/19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2017 NAICS Total All Merchandise Imports to Michigan from World</a:t>
            </a:r>
          </a:p>
          <a:p>
            <a:r>
              <a:rPr lang="en-US" dirty="0"/>
              <a:t>ITA http://</a:t>
            </a:r>
            <a:r>
              <a:rPr lang="en-US" dirty="0" err="1"/>
              <a:t>tse.export.gov</a:t>
            </a:r>
            <a:r>
              <a:rPr lang="en-US" dirty="0"/>
              <a:t>/</a:t>
            </a:r>
            <a:r>
              <a:rPr lang="en-US" dirty="0" err="1"/>
              <a:t>stateimports</a:t>
            </a:r>
            <a:r>
              <a:rPr lang="en-US" dirty="0"/>
              <a:t>/</a:t>
            </a:r>
            <a:r>
              <a:rPr lang="en-US" dirty="0" err="1"/>
              <a:t>ChartDisplay.aspx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689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www.thomasnet.com</a:t>
            </a:r>
            <a:r>
              <a:rPr lang="en-US" dirty="0"/>
              <a:t>/</a:t>
            </a:r>
            <a:r>
              <a:rPr lang="en-US" dirty="0" err="1"/>
              <a:t>nsearch.html?cov</a:t>
            </a:r>
            <a:r>
              <a:rPr lang="en-US" dirty="0"/>
              <a:t>=</a:t>
            </a:r>
            <a:r>
              <a:rPr lang="en-US" dirty="0" err="1"/>
              <a:t>MI&amp;heading</a:t>
            </a:r>
            <a:r>
              <a:rPr lang="en-US" dirty="0"/>
              <a:t>=1261809&amp;loc=MI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103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20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5255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Kopf, Dan, “</a:t>
            </a:r>
            <a:r>
              <a:rPr lang="en-US" b="0" dirty="0"/>
              <a:t>The US states that will be helped and hurt by Trump’s tariffs,” </a:t>
            </a:r>
            <a:r>
              <a:rPr lang="en-US" b="0" i="1" dirty="0"/>
              <a:t>Quartz</a:t>
            </a:r>
            <a:r>
              <a:rPr lang="en-US" b="0" i="0" dirty="0"/>
              <a:t>, March 9, 2018.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https://</a:t>
            </a:r>
            <a:r>
              <a:rPr lang="en-US" b="0" dirty="0" err="1"/>
              <a:t>qz.com</a:t>
            </a:r>
            <a:r>
              <a:rPr lang="en-US" b="0" dirty="0"/>
              <a:t>/1224271/the-us-states-that-will-be-helped-and-hurt-by-trumps-tariffs/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914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612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www.freep.com</a:t>
            </a:r>
            <a:r>
              <a:rPr lang="en-US" dirty="0"/>
              <a:t>/story/money/cars/2018/07/19/hearing-auto-import-taxes-get-underway-</a:t>
            </a:r>
            <a:r>
              <a:rPr lang="en-US" dirty="0" err="1"/>
              <a:t>washington</a:t>
            </a:r>
            <a:r>
              <a:rPr lang="en-US" dirty="0"/>
              <a:t>/797915002/</a:t>
            </a:r>
          </a:p>
          <a:p>
            <a:r>
              <a:rPr lang="en-US" dirty="0"/>
              <a:t>https://</a:t>
            </a:r>
            <a:r>
              <a:rPr lang="en-US" dirty="0" err="1"/>
              <a:t>www.forbes.com</a:t>
            </a:r>
            <a:r>
              <a:rPr lang="en-US" dirty="0"/>
              <a:t>/sites/</a:t>
            </a:r>
            <a:r>
              <a:rPr lang="en-US" dirty="0" err="1"/>
              <a:t>jimhenry</a:t>
            </a:r>
            <a:r>
              <a:rPr lang="en-US" dirty="0"/>
              <a:t>/2018/07/23/with-friends-like-these-auto-import-tariffs-do-not-need-enemies-trade-group-says/#1ebddc9669ab</a:t>
            </a:r>
          </a:p>
          <a:p>
            <a:r>
              <a:rPr lang="en-US" dirty="0"/>
              <a:t>https://</a:t>
            </a:r>
            <a:r>
              <a:rPr lang="en-US" dirty="0" err="1"/>
              <a:t>www.politico.com</a:t>
            </a:r>
            <a:r>
              <a:rPr lang="en-US" dirty="0"/>
              <a:t>/story/2018/06/26/us-automakers-trump-administration-car-tariffs-653654</a:t>
            </a:r>
          </a:p>
          <a:p>
            <a:r>
              <a:rPr lang="en-US" dirty="0"/>
              <a:t>https://</a:t>
            </a:r>
            <a:r>
              <a:rPr lang="en-US" dirty="0" err="1"/>
              <a:t>www.businessinsider.com</a:t>
            </a:r>
            <a:r>
              <a:rPr lang="en-US" dirty="0"/>
              <a:t>/trump-auto-car-tariffs-ford-bmw-gm-toyota-kia-reaction-2018-7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308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863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www.cargroup.org</a:t>
            </a:r>
            <a:r>
              <a:rPr lang="en-US" dirty="0"/>
              <a:t>/</a:t>
            </a:r>
            <a:r>
              <a:rPr lang="en-US" dirty="0" err="1"/>
              <a:t>wp</a:t>
            </a:r>
            <a:r>
              <a:rPr lang="en-US" dirty="0"/>
              <a:t>-content/uploads/2018/07/NADA-Consumer-Impact-of-Auto-and-Parts-Tariffs-and-Quotas_July-2018.pdf</a:t>
            </a:r>
          </a:p>
          <a:p>
            <a:endParaRPr lang="en-US" dirty="0"/>
          </a:p>
          <a:p>
            <a:r>
              <a:rPr lang="en-US" dirty="0"/>
              <a:t>Schultz et al., “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Palatino Linotype"/>
                <a:ea typeface="ＭＳ Ｐゴシック" charset="-128"/>
                <a:cs typeface="Palatino Linotype"/>
              </a:rPr>
              <a:t>Trade Briefing: Consumer Impact of Potential U.S. Section 232 Tariffs and Quotas on Imported Automobiles &amp; Automotive Parts,” July 2018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583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www.cargroup.org</a:t>
            </a:r>
            <a:r>
              <a:rPr lang="en-US" dirty="0"/>
              <a:t>/</a:t>
            </a:r>
            <a:r>
              <a:rPr lang="en-US" dirty="0" err="1"/>
              <a:t>wp</a:t>
            </a:r>
            <a:r>
              <a:rPr lang="en-US" dirty="0"/>
              <a:t>-content/uploads/2018/07/NADA-Consumer-Impact-of-Auto-and-Parts-Tariffs-and-Quotas_July-2018.pdf</a:t>
            </a:r>
          </a:p>
          <a:p>
            <a:endParaRPr lang="en-US" dirty="0"/>
          </a:p>
          <a:p>
            <a:r>
              <a:rPr lang="en-US" dirty="0"/>
              <a:t>Schultz et al., “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Palatino Linotype"/>
                <a:ea typeface="ＭＳ Ｐゴシック" charset="-128"/>
                <a:cs typeface="Palatino Linotype"/>
              </a:rPr>
              <a:t>Trade Briefing: Consumer Impact of Potential U.S. Section 232 Tariffs and Quotas on Imported Automobiles &amp; Automotive Parts,” July 2018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4453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www.cargroup.org</a:t>
            </a:r>
            <a:r>
              <a:rPr lang="en-US" dirty="0"/>
              <a:t>/</a:t>
            </a:r>
            <a:r>
              <a:rPr lang="en-US" dirty="0" err="1"/>
              <a:t>wp</a:t>
            </a:r>
            <a:r>
              <a:rPr lang="en-US" dirty="0"/>
              <a:t>-content/uploads/2018/07/NADA-Consumer-Impact-of-Auto-and-Parts-Tariffs-and-Quotas_July-2018.pdf</a:t>
            </a:r>
          </a:p>
          <a:p>
            <a:endParaRPr lang="en-US" dirty="0"/>
          </a:p>
          <a:p>
            <a:r>
              <a:rPr lang="en-US" dirty="0"/>
              <a:t>Schultz et al., “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Palatino Linotype"/>
                <a:ea typeface="ＭＳ Ｐゴシック" charset="-128"/>
                <a:cs typeface="Palatino Linotype"/>
              </a:rPr>
              <a:t>Trade Briefing: Consumer Impact of Potential U.S. Section 232 Tariffs and Quotas on Imported Automobiles &amp; Automotive Parts,” July 2018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03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647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www.ft.com</a:t>
            </a:r>
            <a:r>
              <a:rPr lang="en-US" dirty="0"/>
              <a:t>/content/a852539e-19d7-11e9-9e64-d150b3105d21</a:t>
            </a:r>
          </a:p>
          <a:p>
            <a:r>
              <a:rPr lang="en-US" dirty="0"/>
              <a:t>https://</a:t>
            </a:r>
            <a:r>
              <a:rPr lang="en-US" dirty="0" err="1"/>
              <a:t>www.msci.org</a:t>
            </a:r>
            <a:r>
              <a:rPr lang="en-US" dirty="0"/>
              <a:t>/commerce-department-recommends-section-232-tariffs-on-autos-auto-parts/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88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802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77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9660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181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049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8116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978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969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90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279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234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038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278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www.economist.com</a:t>
            </a:r>
            <a:r>
              <a:rPr lang="en-US" dirty="0"/>
              <a:t>/graphic-detail/2019/04/27/why-you-should-never-start-a-trade-war-with-an-autocracy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79494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964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23170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www.china-briefing.com</a:t>
            </a:r>
            <a:r>
              <a:rPr lang="en-US" dirty="0"/>
              <a:t>/news/the-us-china-trade-war-a-timeline/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864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63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054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www.ft.com</a:t>
            </a:r>
            <a:r>
              <a:rPr lang="en-US" dirty="0"/>
              <a:t>/content/58f098fc-6201-11e9-b285-3acd5d43599e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010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847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www.ft.com</a:t>
            </a:r>
            <a:r>
              <a:rPr lang="en-US" dirty="0"/>
              <a:t>/content/58f098fc-6201-11e9-b285-3acd5d43599e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0754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2389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3031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1172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74480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7689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www.ft.com</a:t>
            </a:r>
            <a:r>
              <a:rPr lang="en-US" dirty="0"/>
              <a:t>/content/6f1b275a-1b43-11e9-9e64-d150b3105d21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5246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www.usitc.gov</a:t>
            </a:r>
            <a:r>
              <a:rPr lang="en-US" dirty="0"/>
              <a:t>/</a:t>
            </a:r>
            <a:r>
              <a:rPr lang="en-US" dirty="0" err="1"/>
              <a:t>press_room</a:t>
            </a:r>
            <a:r>
              <a:rPr lang="en-US" dirty="0"/>
              <a:t>/</a:t>
            </a:r>
            <a:r>
              <a:rPr lang="en-US" dirty="0" err="1"/>
              <a:t>news_release</a:t>
            </a:r>
            <a:r>
              <a:rPr lang="en-US" dirty="0"/>
              <a:t>/2019/er0418ll1087.htm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84971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www.mlive.com</a:t>
            </a:r>
            <a:r>
              <a:rPr lang="en-US" dirty="0"/>
              <a:t>/news/2019/04/trumps-trade-deal-wins-big-praise-from-michigans-big-three-automakers.html?utm_source=</a:t>
            </a:r>
            <a:r>
              <a:rPr lang="en-US" dirty="0" err="1"/>
              <a:t>am-newsletter&amp;utm_medium</a:t>
            </a:r>
            <a:r>
              <a:rPr lang="en-US" dirty="0"/>
              <a:t>=</a:t>
            </a:r>
            <a:r>
              <a:rPr lang="en-US" dirty="0" err="1"/>
              <a:t>headline-link&amp;utm_campaign</a:t>
            </a:r>
            <a:r>
              <a:rPr lang="en-US" dirty="0"/>
              <a:t>=</a:t>
            </a:r>
            <a:r>
              <a:rPr lang="en-US" dirty="0" err="1"/>
              <a:t>test&amp;utm_content</a:t>
            </a:r>
            <a:r>
              <a:rPr lang="en-US" dirty="0"/>
              <a:t>=headline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74013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77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www.greentechmedia.com</a:t>
            </a:r>
            <a:r>
              <a:rPr lang="en-US" dirty="0"/>
              <a:t>/articles/read/trump-solar-tariffs-manufacturing-renaissance#gs.T145hk31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79008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13956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29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www.marketwatch.com</a:t>
            </a:r>
            <a:r>
              <a:rPr lang="en-US" dirty="0"/>
              <a:t>/story/buying-washing-machines-dishwashers-is-more-expensive-after-trump-tariffs-2018-11-14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269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www.marketwatch.com</a:t>
            </a:r>
            <a:r>
              <a:rPr lang="en-US" dirty="0"/>
              <a:t>/story/buying-washing-machines-dishwashers-is-more-expensive-after-trump-tariffs-2018-11-14</a:t>
            </a:r>
          </a:p>
          <a:p>
            <a:r>
              <a:rPr lang="en-US" dirty="0"/>
              <a:t>https://</a:t>
            </a:r>
            <a:r>
              <a:rPr lang="en-US" dirty="0" err="1"/>
              <a:t>www.nber.org</a:t>
            </a:r>
            <a:r>
              <a:rPr lang="en-US" dirty="0"/>
              <a:t>/papers/w25767</a:t>
            </a:r>
          </a:p>
          <a:p>
            <a:r>
              <a:rPr lang="en-US" dirty="0"/>
              <a:t>https://</a:t>
            </a:r>
            <a:r>
              <a:rPr lang="en-US" dirty="0" err="1"/>
              <a:t>www.nytimes.com</a:t>
            </a:r>
            <a:r>
              <a:rPr lang="en-US" dirty="0"/>
              <a:t>/2019/04/21/business/trump-tariffs-washing-</a:t>
            </a:r>
            <a:r>
              <a:rPr lang="en-US" dirty="0" err="1"/>
              <a:t>machines.html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C86D2-705E-4E4C-92F1-3F60E1FEA1F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947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23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940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  <p:pic>
        <p:nvPicPr>
          <p:cNvPr id="10" name="Picture 12" descr="wordmark.eps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9272751" y="6523695"/>
            <a:ext cx="1925637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5304998" y="6487282"/>
            <a:ext cx="39677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>
                <a:solidFill>
                  <a:srgbClr val="002F52"/>
                </a:solidFill>
                <a:latin typeface="Palatino Linotype" pitchFamily="16" charset="0"/>
                <a:ea typeface="Palatino Linotype" pitchFamily="16" charset="0"/>
                <a:cs typeface="Palatino Linotype" pitchFamily="16" charset="0"/>
              </a:rPr>
              <a:t>Alan V. </a:t>
            </a:r>
            <a:r>
              <a:rPr lang="en-US" sz="1400" dirty="0" err="1">
                <a:solidFill>
                  <a:srgbClr val="002F52"/>
                </a:solidFill>
                <a:latin typeface="Palatino Linotype" pitchFamily="16" charset="0"/>
                <a:ea typeface="Palatino Linotype" pitchFamily="16" charset="0"/>
                <a:cs typeface="Palatino Linotype" pitchFamily="16" charset="0"/>
              </a:rPr>
              <a:t>Deardorff</a:t>
            </a:r>
            <a:r>
              <a:rPr lang="en-US" sz="1400" dirty="0">
                <a:solidFill>
                  <a:srgbClr val="002F52"/>
                </a:solidFill>
                <a:latin typeface="Palatino Linotype" pitchFamily="16" charset="0"/>
                <a:ea typeface="Palatino Linotype" pitchFamily="16" charset="0"/>
                <a:cs typeface="Palatino Linotype" pitchFamily="16" charset="0"/>
              </a:rPr>
              <a:t> - </a:t>
            </a:r>
            <a:r>
              <a:rPr lang="en-US" sz="1400" dirty="0" err="1">
                <a:solidFill>
                  <a:srgbClr val="002F52"/>
                </a:solidFill>
                <a:latin typeface="Palatino Linotype" pitchFamily="16" charset="0"/>
                <a:ea typeface="Palatino Linotype" pitchFamily="16" charset="0"/>
                <a:cs typeface="Palatino Linotype" pitchFamily="16" charset="0"/>
              </a:rPr>
              <a:t>www.fordschool.umich.edu</a:t>
            </a:r>
            <a:endParaRPr lang="en-US" sz="1400" dirty="0">
              <a:solidFill>
                <a:srgbClr val="002F52"/>
              </a:solidFill>
              <a:latin typeface="Palatino Linotype" pitchFamily="16" charset="0"/>
              <a:ea typeface="Palatino Linotype" pitchFamily="16" charset="0"/>
              <a:cs typeface="Palatino Linotype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TradeAndGlobalization/Deardorff2/MI_China_Imports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/NEED%20Dropbox/Presentations/TradeAndGlobalization/Deardorff2/MI_Exports.p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TradeAndGlobalization/Deardorff2/MI_Imports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1111" y="2128591"/>
            <a:ext cx="10223500" cy="1754326"/>
          </a:xfrm>
        </p:spPr>
        <p:txBody>
          <a:bodyPr/>
          <a:lstStyle/>
          <a:p>
            <a:r>
              <a:rPr lang="en-US" sz="4400" dirty="0"/>
              <a:t>Michigan Trade and Trade Wars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4213418"/>
            <a:ext cx="8940800" cy="1040285"/>
          </a:xfrm>
        </p:spPr>
        <p:txBody>
          <a:bodyPr/>
          <a:lstStyle/>
          <a:p>
            <a:pPr algn="ctr"/>
            <a:r>
              <a:rPr lang="en-US" sz="2800" dirty="0"/>
              <a:t>Alan V. Deardorff</a:t>
            </a:r>
          </a:p>
          <a:p>
            <a:pPr algn="ctr"/>
            <a:r>
              <a:rPr lang="en-US" i="1" dirty="0"/>
              <a:t>University of Michigan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E06AD7B-5060-9E40-8F85-26D4556A0282}"/>
              </a:ext>
            </a:extLst>
          </p:cNvPr>
          <p:cNvSpPr txBox="1">
            <a:spLocks/>
          </p:cNvSpPr>
          <p:nvPr/>
        </p:nvSpPr>
        <p:spPr bwMode="auto">
          <a:xfrm>
            <a:off x="1271241" y="5465457"/>
            <a:ext cx="954323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b="0" i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marL="4572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2pPr>
            <a:lvl3pPr marL="9144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3pPr>
            <a:lvl4pPr marL="13716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4pPr>
            <a:lvl5pPr marL="18288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For presentation at the Ann Arbor Public Library</a:t>
            </a:r>
          </a:p>
          <a:p>
            <a:pPr algn="ctr"/>
            <a:r>
              <a:rPr lang="en-US" sz="2000" dirty="0"/>
              <a:t>May 7, 2019</a:t>
            </a:r>
            <a:endParaRPr lang="en-US" sz="2000" i="0" dirty="0"/>
          </a:p>
        </p:txBody>
      </p:sp>
      <p:pic>
        <p:nvPicPr>
          <p:cNvPr id="6" name="Picture 5" descr="A picture containing sky, indoor, wall, table&#10;&#10;Description automatically generated">
            <a:extLst>
              <a:ext uri="{FF2B5EF4-FFF2-40B4-BE49-F238E27FC236}">
                <a16:creationId xmlns:a16="http://schemas.microsoft.com/office/drawing/2014/main" id="{726B1792-8842-2642-B26E-EAF35DCAC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900" y="300583"/>
            <a:ext cx="642620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880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2986C61E-FED0-DB49-A588-97B5470B3246}"/>
              </a:ext>
            </a:extLst>
          </p:cNvPr>
          <p:cNvSpPr txBox="1"/>
          <p:nvPr/>
        </p:nvSpPr>
        <p:spPr>
          <a:xfrm>
            <a:off x="3030403" y="5607987"/>
            <a:ext cx="6797965" cy="461665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Compare:  Michigan’s rank by GDP:  #14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F42A87-B773-154B-9A77-219CCD32F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091" y="116621"/>
            <a:ext cx="9652000" cy="11271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Mic</a:t>
            </a:r>
            <a:r>
              <a:rPr lang="en-US" dirty="0"/>
              <a:t>higan’s Rank among States in 2017 Trade with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6690FE-15B5-634F-87E8-C5806861669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2E24831-21BB-D740-99E1-F1286D16E7B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971637" y="2048164"/>
          <a:ext cx="537556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0419">
                  <a:extLst>
                    <a:ext uri="{9D8B030D-6E8A-4147-A177-3AD203B41FA5}">
                      <a16:colId xmlns:a16="http://schemas.microsoft.com/office/drawing/2014/main" val="1695164851"/>
                    </a:ext>
                  </a:extLst>
                </a:gridCol>
                <a:gridCol w="1464996">
                  <a:extLst>
                    <a:ext uri="{9D8B030D-6E8A-4147-A177-3AD203B41FA5}">
                      <a16:colId xmlns:a16="http://schemas.microsoft.com/office/drawing/2014/main" val="2992515061"/>
                    </a:ext>
                  </a:extLst>
                </a:gridCol>
                <a:gridCol w="1486076">
                  <a:extLst>
                    <a:ext uri="{9D8B030D-6E8A-4147-A177-3AD203B41FA5}">
                      <a16:colId xmlns:a16="http://schemas.microsoft.com/office/drawing/2014/main" val="244606082"/>
                    </a:ext>
                  </a:extLst>
                </a:gridCol>
                <a:gridCol w="1644073">
                  <a:extLst>
                    <a:ext uri="{9D8B030D-6E8A-4147-A177-3AD203B41FA5}">
                      <a16:colId xmlns:a16="http://schemas.microsoft.com/office/drawing/2014/main" val="266042277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North America</a:t>
                      </a:r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 ($)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 GDP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2651332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Exports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2330624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Imports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194889327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DA23E5F-5391-B742-AB35-DDCCF9A833D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971637" y="3295073"/>
          <a:ext cx="537556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0419">
                  <a:extLst>
                    <a:ext uri="{9D8B030D-6E8A-4147-A177-3AD203B41FA5}">
                      <a16:colId xmlns:a16="http://schemas.microsoft.com/office/drawing/2014/main" val="1695164851"/>
                    </a:ext>
                  </a:extLst>
                </a:gridCol>
                <a:gridCol w="1464996">
                  <a:extLst>
                    <a:ext uri="{9D8B030D-6E8A-4147-A177-3AD203B41FA5}">
                      <a16:colId xmlns:a16="http://schemas.microsoft.com/office/drawing/2014/main" val="2992515061"/>
                    </a:ext>
                  </a:extLst>
                </a:gridCol>
                <a:gridCol w="1486076">
                  <a:extLst>
                    <a:ext uri="{9D8B030D-6E8A-4147-A177-3AD203B41FA5}">
                      <a16:colId xmlns:a16="http://schemas.microsoft.com/office/drawing/2014/main" val="244606082"/>
                    </a:ext>
                  </a:extLst>
                </a:gridCol>
                <a:gridCol w="1644073">
                  <a:extLst>
                    <a:ext uri="{9D8B030D-6E8A-4147-A177-3AD203B41FA5}">
                      <a16:colId xmlns:a16="http://schemas.microsoft.com/office/drawing/2014/main" val="266042277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China</a:t>
                      </a:r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 ($)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 GDP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2651332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Exports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2330624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Imports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194889327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F2519CC-9BD3-D543-9738-41C36915FDF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971637" y="4528128"/>
          <a:ext cx="537556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0419">
                  <a:extLst>
                    <a:ext uri="{9D8B030D-6E8A-4147-A177-3AD203B41FA5}">
                      <a16:colId xmlns:a16="http://schemas.microsoft.com/office/drawing/2014/main" val="1695164851"/>
                    </a:ext>
                  </a:extLst>
                </a:gridCol>
                <a:gridCol w="1464996">
                  <a:extLst>
                    <a:ext uri="{9D8B030D-6E8A-4147-A177-3AD203B41FA5}">
                      <a16:colId xmlns:a16="http://schemas.microsoft.com/office/drawing/2014/main" val="2992515061"/>
                    </a:ext>
                  </a:extLst>
                </a:gridCol>
                <a:gridCol w="1486076">
                  <a:extLst>
                    <a:ext uri="{9D8B030D-6E8A-4147-A177-3AD203B41FA5}">
                      <a16:colId xmlns:a16="http://schemas.microsoft.com/office/drawing/2014/main" val="244606082"/>
                    </a:ext>
                  </a:extLst>
                </a:gridCol>
                <a:gridCol w="1644073">
                  <a:extLst>
                    <a:ext uri="{9D8B030D-6E8A-4147-A177-3AD203B41FA5}">
                      <a16:colId xmlns:a16="http://schemas.microsoft.com/office/drawing/2014/main" val="266042277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Europe</a:t>
                      </a:r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 ($)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 GDP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2651332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Exports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2330624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Imports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19488932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0132884-9313-7D44-94CB-3C58433A52C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250277" y="3774045"/>
          <a:ext cx="3380512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1181">
                  <a:extLst>
                    <a:ext uri="{9D8B030D-6E8A-4147-A177-3AD203B41FA5}">
                      <a16:colId xmlns:a16="http://schemas.microsoft.com/office/drawing/2014/main" val="2149175609"/>
                    </a:ext>
                  </a:extLst>
                </a:gridCol>
                <a:gridCol w="889331">
                  <a:extLst>
                    <a:ext uri="{9D8B030D-6E8A-4147-A177-3AD203B41FA5}">
                      <a16:colId xmlns:a16="http://schemas.microsoft.com/office/drawing/2014/main" val="309066576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Top 5 Importers from North America per GDP</a:t>
                      </a:r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5626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Michigan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19.7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2836389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Montana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8.0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86300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Vermont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7.3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3665987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New Hampshire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7.2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782229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Texas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6.6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2856774744"/>
                  </a:ext>
                </a:extLst>
              </a:tr>
            </a:tbl>
          </a:graphicData>
        </a:graphic>
      </p:graphicFrame>
      <p:sp>
        <p:nvSpPr>
          <p:cNvPr id="5" name="Right Triangle 4">
            <a:extLst>
              <a:ext uri="{FF2B5EF4-FFF2-40B4-BE49-F238E27FC236}">
                <a16:creationId xmlns:a16="http://schemas.microsoft.com/office/drawing/2014/main" id="{0C00B879-3870-BA40-B495-59A22851D2DB}"/>
              </a:ext>
            </a:extLst>
          </p:cNvPr>
          <p:cNvSpPr/>
          <p:nvPr/>
        </p:nvSpPr>
        <p:spPr>
          <a:xfrm>
            <a:off x="6630788" y="2958934"/>
            <a:ext cx="1773383" cy="3255818"/>
          </a:xfrm>
          <a:custGeom>
            <a:avLst/>
            <a:gdLst>
              <a:gd name="connsiteX0" fmla="*/ 0 w 1136073"/>
              <a:gd name="connsiteY0" fmla="*/ 2493818 h 2493818"/>
              <a:gd name="connsiteX1" fmla="*/ 0 w 1136073"/>
              <a:gd name="connsiteY1" fmla="*/ 0 h 2493818"/>
              <a:gd name="connsiteX2" fmla="*/ 1136073 w 1136073"/>
              <a:gd name="connsiteY2" fmla="*/ 2493818 h 2493818"/>
              <a:gd name="connsiteX3" fmla="*/ 0 w 1136073"/>
              <a:gd name="connsiteY3" fmla="*/ 2493818 h 2493818"/>
              <a:gd name="connsiteX0" fmla="*/ 0 w 1136073"/>
              <a:gd name="connsiteY0" fmla="*/ 2493818 h 2590800"/>
              <a:gd name="connsiteX1" fmla="*/ 0 w 1136073"/>
              <a:gd name="connsiteY1" fmla="*/ 0 h 2590800"/>
              <a:gd name="connsiteX2" fmla="*/ 1136073 w 1136073"/>
              <a:gd name="connsiteY2" fmla="*/ 2590800 h 2590800"/>
              <a:gd name="connsiteX3" fmla="*/ 0 w 1136073"/>
              <a:gd name="connsiteY3" fmla="*/ 2493818 h 2590800"/>
              <a:gd name="connsiteX0" fmla="*/ 0 w 1330037"/>
              <a:gd name="connsiteY0" fmla="*/ 3255818 h 3255818"/>
              <a:gd name="connsiteX1" fmla="*/ 0 w 1330037"/>
              <a:gd name="connsiteY1" fmla="*/ 762000 h 3255818"/>
              <a:gd name="connsiteX2" fmla="*/ 1330037 w 1330037"/>
              <a:gd name="connsiteY2" fmla="*/ 0 h 3255818"/>
              <a:gd name="connsiteX3" fmla="*/ 0 w 1330037"/>
              <a:gd name="connsiteY3" fmla="*/ 3255818 h 325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0037" h="3255818">
                <a:moveTo>
                  <a:pt x="0" y="3255818"/>
                </a:moveTo>
                <a:lnTo>
                  <a:pt x="0" y="762000"/>
                </a:lnTo>
                <a:lnTo>
                  <a:pt x="1330037" y="0"/>
                </a:lnTo>
                <a:lnTo>
                  <a:pt x="0" y="3255818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50D5A6F-2ACF-2147-B7EA-F335A7700F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020596"/>
              </p:ext>
            </p:extLst>
          </p:nvPr>
        </p:nvGraphicFramePr>
        <p:xfrm>
          <a:off x="3303039" y="495665"/>
          <a:ext cx="3380512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1181">
                  <a:extLst>
                    <a:ext uri="{9D8B030D-6E8A-4147-A177-3AD203B41FA5}">
                      <a16:colId xmlns:a16="http://schemas.microsoft.com/office/drawing/2014/main" val="2149175609"/>
                    </a:ext>
                  </a:extLst>
                </a:gridCol>
                <a:gridCol w="889331">
                  <a:extLst>
                    <a:ext uri="{9D8B030D-6E8A-4147-A177-3AD203B41FA5}">
                      <a16:colId xmlns:a16="http://schemas.microsoft.com/office/drawing/2014/main" val="309066576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Top 5 Exporters to North America per GDP</a:t>
                      </a:r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5626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North Dakota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9.8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2836389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Michigan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7.3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86300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Texas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7.3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3665987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Indiana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5.2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782229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Kentucky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4.9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2856774744"/>
                  </a:ext>
                </a:extLst>
              </a:tr>
            </a:tbl>
          </a:graphicData>
        </a:graphic>
      </p:graphicFrame>
      <p:sp>
        <p:nvSpPr>
          <p:cNvPr id="13" name="Right Triangle 4">
            <a:extLst>
              <a:ext uri="{FF2B5EF4-FFF2-40B4-BE49-F238E27FC236}">
                <a16:creationId xmlns:a16="http://schemas.microsoft.com/office/drawing/2014/main" id="{B2D6110C-F47C-6F49-85CA-595240F1DC2F}"/>
              </a:ext>
            </a:extLst>
          </p:cNvPr>
          <p:cNvSpPr/>
          <p:nvPr/>
        </p:nvSpPr>
        <p:spPr>
          <a:xfrm>
            <a:off x="6667733" y="484118"/>
            <a:ext cx="1773383" cy="2493818"/>
          </a:xfrm>
          <a:custGeom>
            <a:avLst/>
            <a:gdLst>
              <a:gd name="connsiteX0" fmla="*/ 0 w 1136073"/>
              <a:gd name="connsiteY0" fmla="*/ 2493818 h 2493818"/>
              <a:gd name="connsiteX1" fmla="*/ 0 w 1136073"/>
              <a:gd name="connsiteY1" fmla="*/ 0 h 2493818"/>
              <a:gd name="connsiteX2" fmla="*/ 1136073 w 1136073"/>
              <a:gd name="connsiteY2" fmla="*/ 2493818 h 2493818"/>
              <a:gd name="connsiteX3" fmla="*/ 0 w 1136073"/>
              <a:gd name="connsiteY3" fmla="*/ 2493818 h 2493818"/>
              <a:gd name="connsiteX0" fmla="*/ 0 w 1136073"/>
              <a:gd name="connsiteY0" fmla="*/ 2493818 h 2590800"/>
              <a:gd name="connsiteX1" fmla="*/ 0 w 1136073"/>
              <a:gd name="connsiteY1" fmla="*/ 0 h 2590800"/>
              <a:gd name="connsiteX2" fmla="*/ 1136073 w 1136073"/>
              <a:gd name="connsiteY2" fmla="*/ 2590800 h 2590800"/>
              <a:gd name="connsiteX3" fmla="*/ 0 w 1136073"/>
              <a:gd name="connsiteY3" fmla="*/ 2493818 h 2590800"/>
              <a:gd name="connsiteX0" fmla="*/ 0 w 1330037"/>
              <a:gd name="connsiteY0" fmla="*/ 3255818 h 3255818"/>
              <a:gd name="connsiteX1" fmla="*/ 0 w 1330037"/>
              <a:gd name="connsiteY1" fmla="*/ 762000 h 3255818"/>
              <a:gd name="connsiteX2" fmla="*/ 1330037 w 1330037"/>
              <a:gd name="connsiteY2" fmla="*/ 0 h 3255818"/>
              <a:gd name="connsiteX3" fmla="*/ 0 w 1330037"/>
              <a:gd name="connsiteY3" fmla="*/ 3255818 h 3255818"/>
              <a:gd name="connsiteX0" fmla="*/ 0 w 1330037"/>
              <a:gd name="connsiteY0" fmla="*/ 2493818 h 2493818"/>
              <a:gd name="connsiteX1" fmla="*/ 0 w 1330037"/>
              <a:gd name="connsiteY1" fmla="*/ 0 h 2493818"/>
              <a:gd name="connsiteX2" fmla="*/ 1330037 w 1330037"/>
              <a:gd name="connsiteY2" fmla="*/ 2161310 h 2493818"/>
              <a:gd name="connsiteX3" fmla="*/ 0 w 1330037"/>
              <a:gd name="connsiteY3" fmla="*/ 2493818 h 2493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0037" h="2493818">
                <a:moveTo>
                  <a:pt x="0" y="2493818"/>
                </a:moveTo>
                <a:lnTo>
                  <a:pt x="0" y="0"/>
                </a:lnTo>
                <a:lnTo>
                  <a:pt x="1330037" y="2161310"/>
                </a:lnTo>
                <a:lnTo>
                  <a:pt x="0" y="2493818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2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707227-D5B9-174A-BC7D-075F76C4B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B85779-F237-4846-BE18-CE38FF2EC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464" y="2308090"/>
            <a:ext cx="10206681" cy="16172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9A47BA0-46BA-304B-A0DA-7521F2B5260B}"/>
              </a:ext>
            </a:extLst>
          </p:cNvPr>
          <p:cNvSpPr/>
          <p:nvPr/>
        </p:nvSpPr>
        <p:spPr>
          <a:xfrm>
            <a:off x="594360" y="194310"/>
            <a:ext cx="6938010" cy="11087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94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65600" y="6245225"/>
            <a:ext cx="3860800" cy="476250"/>
          </a:xfrm>
          <a:noFill/>
        </p:spPr>
        <p:txBody>
          <a:bodyPr/>
          <a:lstStyle/>
          <a:p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12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FFFF"/>
                </a:solidFill>
                <a:ea typeface="ＭＳ Ｐゴシック" pitchFamily="-109" charset="-128"/>
                <a:cs typeface="ＭＳ Ｐゴシック" pitchFamily="-109" charset="-128"/>
              </a:rPr>
              <a:t>Tru</a:t>
            </a:r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mp’s 2018 Trade Actions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9040" y="1325563"/>
            <a:ext cx="9652000" cy="4265783"/>
          </a:xfrm>
        </p:spPr>
        <p:txBody>
          <a:bodyPr/>
          <a:lstStyle/>
          <a:p>
            <a:r>
              <a:rPr lang="en-US" sz="3600" dirty="0"/>
              <a:t>Most were tariffs on imports</a:t>
            </a:r>
          </a:p>
          <a:p>
            <a:pPr lvl="1"/>
            <a:r>
              <a:rPr lang="en-US" dirty="0"/>
              <a:t>Taxes l</a:t>
            </a:r>
            <a:r>
              <a:rPr lang="en-US" sz="2400" dirty="0"/>
              <a:t>evied by US on imports from others</a:t>
            </a:r>
          </a:p>
          <a:p>
            <a:pPr lvl="1"/>
            <a:r>
              <a:rPr lang="en-US" dirty="0"/>
              <a:t>Taxes l</a:t>
            </a:r>
            <a:r>
              <a:rPr lang="en-US" sz="2400" dirty="0"/>
              <a:t>evied by others (in retaliation) on US exports</a:t>
            </a:r>
          </a:p>
          <a:p>
            <a:r>
              <a:rPr lang="en-US" sz="3600" dirty="0"/>
              <a:t>Normal effects of tariffs</a:t>
            </a:r>
          </a:p>
          <a:p>
            <a:pPr lvl="1"/>
            <a:r>
              <a:rPr lang="en-US" sz="2400" dirty="0"/>
              <a:t>Raise prices for importers</a:t>
            </a:r>
          </a:p>
          <a:p>
            <a:pPr lvl="1"/>
            <a:r>
              <a:rPr lang="en-US" sz="2400" dirty="0"/>
              <a:t>Lower prices for exporters</a:t>
            </a:r>
          </a:p>
          <a:p>
            <a:pPr lvl="1"/>
            <a:r>
              <a:rPr lang="en-US" sz="2400" dirty="0"/>
              <a:t>Cause substitution</a:t>
            </a:r>
          </a:p>
          <a:p>
            <a:pPr lvl="2"/>
            <a:r>
              <a:rPr lang="en-US" sz="2000" dirty="0"/>
              <a:t>To other products</a:t>
            </a:r>
          </a:p>
          <a:p>
            <a:pPr lvl="2"/>
            <a:r>
              <a:rPr lang="en-US" sz="2000" dirty="0"/>
              <a:t>To other countries (if not on all)</a:t>
            </a: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B1204800-8357-DB45-9428-1AE0D301D158}"/>
              </a:ext>
            </a:extLst>
          </p:cNvPr>
          <p:cNvSpPr/>
          <p:nvPr/>
        </p:nvSpPr>
        <p:spPr>
          <a:xfrm>
            <a:off x="6170196" y="3417185"/>
            <a:ext cx="635357" cy="2150772"/>
          </a:xfrm>
          <a:prstGeom prst="rightBrace">
            <a:avLst>
              <a:gd name="adj1" fmla="val 43468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453C75-0162-4140-BD41-1B4D52502892}"/>
              </a:ext>
            </a:extLst>
          </p:cNvPr>
          <p:cNvSpPr txBox="1"/>
          <p:nvPr/>
        </p:nvSpPr>
        <p:spPr>
          <a:xfrm rot="21153231">
            <a:off x="6871167" y="3739159"/>
            <a:ext cx="2884867" cy="12003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Net economic effect is almost always negative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B21D3B4-8DBA-2147-B98B-3111221AC613}"/>
              </a:ext>
            </a:extLst>
          </p:cNvPr>
          <p:cNvCxnSpPr/>
          <p:nvPr/>
        </p:nvCxnSpPr>
        <p:spPr>
          <a:xfrm>
            <a:off x="1923393" y="3831021"/>
            <a:ext cx="3436883" cy="44143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72C867-EA03-EC41-8B42-6D25F38E3AB2}"/>
              </a:ext>
            </a:extLst>
          </p:cNvPr>
          <p:cNvCxnSpPr>
            <a:cxnSpLocks/>
          </p:cNvCxnSpPr>
          <p:nvPr/>
        </p:nvCxnSpPr>
        <p:spPr>
          <a:xfrm flipH="1">
            <a:off x="1902372" y="3857297"/>
            <a:ext cx="3436883" cy="44143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CA5279D-C3CB-F84F-B5F7-3C5F8374F40F}"/>
              </a:ext>
            </a:extLst>
          </p:cNvPr>
          <p:cNvSpPr txBox="1"/>
          <p:nvPr/>
        </p:nvSpPr>
        <p:spPr>
          <a:xfrm>
            <a:off x="4556235" y="5580994"/>
            <a:ext cx="4162097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Two recent studies of the 2018 Trade War found that exporter prices did </a:t>
            </a:r>
            <a:r>
              <a:rPr lang="en-US" u="sng" dirty="0"/>
              <a:t>not</a:t>
            </a:r>
            <a:r>
              <a:rPr lang="en-US" dirty="0"/>
              <a:t> fall.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EB4FEF-78B9-D242-8526-A67B228D5237}"/>
              </a:ext>
            </a:extLst>
          </p:cNvPr>
          <p:cNvCxnSpPr>
            <a:cxnSpLocks/>
          </p:cNvCxnSpPr>
          <p:nvPr/>
        </p:nvCxnSpPr>
        <p:spPr>
          <a:xfrm flipV="1">
            <a:off x="4556234" y="4256690"/>
            <a:ext cx="804042" cy="132430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06ED0D9-867E-C047-BD1A-90DC925ECE35}"/>
              </a:ext>
            </a:extLst>
          </p:cNvPr>
          <p:cNvSpPr txBox="1"/>
          <p:nvPr/>
        </p:nvSpPr>
        <p:spPr>
          <a:xfrm rot="21153231">
            <a:off x="6869093" y="3918570"/>
            <a:ext cx="2884867" cy="8309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Net economic effect is </a:t>
            </a:r>
            <a:r>
              <a:rPr lang="en-US" sz="2400" u="sng" dirty="0">
                <a:solidFill>
                  <a:srgbClr val="FF0000"/>
                </a:solidFill>
              </a:rPr>
              <a:t>always</a:t>
            </a:r>
            <a:r>
              <a:rPr lang="en-US" sz="2400" dirty="0">
                <a:solidFill>
                  <a:srgbClr val="FF0000"/>
                </a:solidFill>
              </a:rPr>
              <a:t> negative</a:t>
            </a:r>
          </a:p>
        </p:txBody>
      </p:sp>
    </p:spTree>
    <p:extLst>
      <p:ext uri="{BB962C8B-B14F-4D97-AF65-F5344CB8AC3E}">
        <p14:creationId xmlns:p14="http://schemas.microsoft.com/office/powerpoint/2010/main" val="407727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6" grpId="0" animBg="1"/>
      <p:bldP spid="1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lide Number Placeholder 5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13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FFFF"/>
                </a:solidFill>
                <a:ea typeface="ＭＳ Ｐゴシック" pitchFamily="-109" charset="-128"/>
                <a:cs typeface="ＭＳ Ｐゴシック" pitchFamily="-109" charset="-128"/>
              </a:rPr>
              <a:t>Tru</a:t>
            </a:r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mp’s 2018 Trade Actions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30400" y="2592388"/>
            <a:ext cx="8364483" cy="2062103"/>
          </a:xfrm>
          <a:ln w="76200"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en-US" sz="4000" dirty="0"/>
              <a:t>These slides will list only actions actually done.  </a:t>
            </a:r>
          </a:p>
          <a:p>
            <a:pPr eaLnBrk="1" hangingPunct="1">
              <a:buFontTx/>
              <a:buNone/>
            </a:pPr>
            <a:r>
              <a:rPr lang="en-US" sz="4000" dirty="0"/>
              <a:t>Most had plans and threats announced in the days and weeks beforehand.</a:t>
            </a:r>
          </a:p>
        </p:txBody>
      </p:sp>
    </p:spTree>
    <p:extLst>
      <p:ext uri="{BB962C8B-B14F-4D97-AF65-F5344CB8AC3E}">
        <p14:creationId xmlns:p14="http://schemas.microsoft.com/office/powerpoint/2010/main" val="23097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lide Number Placeholder 5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14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FFFF"/>
                </a:solidFill>
                <a:ea typeface="ＭＳ Ｐゴシック" pitchFamily="-109" charset="-128"/>
                <a:cs typeface="ＭＳ Ｐゴシック" pitchFamily="-109" charset="-128"/>
              </a:rPr>
              <a:t>Tru</a:t>
            </a:r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mp’s 2018 Trade Actions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30400" y="1878904"/>
            <a:ext cx="6914055" cy="3174700"/>
          </a:xfrm>
          <a:ln w="762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en-US" sz="4000" dirty="0">
                <a:ea typeface="ＭＳ Ｐゴシック" pitchFamily="-109" charset="-128"/>
                <a:cs typeface="ＭＳ Ｐゴシック" pitchFamily="-109" charset="-128"/>
              </a:rPr>
              <a:t>Jan 22, 2018:  Safeguard tariffs</a:t>
            </a:r>
          </a:p>
          <a:p>
            <a:pPr lvl="1"/>
            <a:r>
              <a:rPr lang="en-US" sz="3600" dirty="0"/>
              <a:t>30% on solar panels</a:t>
            </a:r>
          </a:p>
          <a:p>
            <a:pPr lvl="1"/>
            <a:r>
              <a:rPr lang="en-US" sz="3600" dirty="0"/>
              <a:t>50% on washing machines</a:t>
            </a:r>
          </a:p>
        </p:txBody>
      </p:sp>
    </p:spTree>
    <p:extLst>
      <p:ext uri="{BB962C8B-B14F-4D97-AF65-F5344CB8AC3E}">
        <p14:creationId xmlns:p14="http://schemas.microsoft.com/office/powerpoint/2010/main" val="2942312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DF9C2B-BC15-BA47-A614-68C306EFE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3A5977-1321-DB4D-AE71-3B6C2DE3F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688" y="2402540"/>
            <a:ext cx="9548944" cy="15055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B6EC8B8-2478-8847-B7FB-DC6956DB2539}"/>
              </a:ext>
            </a:extLst>
          </p:cNvPr>
          <p:cNvSpPr/>
          <p:nvPr/>
        </p:nvSpPr>
        <p:spPr>
          <a:xfrm>
            <a:off x="594360" y="194310"/>
            <a:ext cx="6938010" cy="11087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755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Tar</a:t>
            </a:r>
            <a:r>
              <a:rPr lang="en-US" dirty="0"/>
              <a:t>iffs on Washing Machines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000" y="1604874"/>
            <a:ext cx="9652000" cy="4259897"/>
          </a:xfrm>
        </p:spPr>
        <p:txBody>
          <a:bodyPr>
            <a:normAutofit fontScale="85000" lnSpcReduction="10000"/>
          </a:bodyPr>
          <a:lstStyle/>
          <a:p>
            <a:r>
              <a:rPr lang="en-US" sz="4400" dirty="0"/>
              <a:t>Who benefits?</a:t>
            </a:r>
          </a:p>
          <a:p>
            <a:pPr lvl="1"/>
            <a:r>
              <a:rPr lang="en-US" sz="4000" dirty="0"/>
              <a:t>Whirlpool, Benton Harbor, MI, which requested the tariffs</a:t>
            </a:r>
          </a:p>
          <a:p>
            <a:pPr lvl="2"/>
            <a:r>
              <a:rPr lang="en-US" sz="3600" dirty="0"/>
              <a:t>Whirlpool brands include Amana, Maytag,  &amp; more</a:t>
            </a:r>
          </a:p>
          <a:p>
            <a:pPr lvl="1"/>
            <a:r>
              <a:rPr lang="en-US" sz="4000" dirty="0"/>
              <a:t>Other US manufacturers, such as GE, Electrolux and Frigidaire (Swedish), Equator, Speed Queen</a:t>
            </a:r>
          </a:p>
          <a:p>
            <a:pPr lvl="1"/>
            <a:r>
              <a:rPr lang="en-US" sz="4000" dirty="0"/>
              <a:t>In 2017, Samsung and LG announced plans to build factories in South Carolina and Tennessee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76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Tar</a:t>
            </a:r>
            <a:r>
              <a:rPr lang="en-US" dirty="0"/>
              <a:t>iffs on Washing Machines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7302" y="2791894"/>
            <a:ext cx="9652000" cy="3416320"/>
          </a:xfrm>
        </p:spPr>
        <p:txBody>
          <a:bodyPr>
            <a:normAutofit fontScale="85000" lnSpcReduction="10000"/>
          </a:bodyPr>
          <a:lstStyle/>
          <a:p>
            <a:r>
              <a:rPr lang="en-US" sz="4000" dirty="0"/>
              <a:t>Who is hurt?</a:t>
            </a:r>
          </a:p>
          <a:p>
            <a:pPr lvl="1"/>
            <a:r>
              <a:rPr lang="en-US" sz="3600" dirty="0"/>
              <a:t>Consumers</a:t>
            </a:r>
          </a:p>
          <a:p>
            <a:pPr lvl="2"/>
            <a:r>
              <a:rPr lang="en-US" sz="3200" dirty="0"/>
              <a:t>Washers (and dryers!) both increased in price by about 12% (per </a:t>
            </a:r>
            <a:r>
              <a:rPr lang="en-US" sz="3200" dirty="0" err="1"/>
              <a:t>Flaaen</a:t>
            </a:r>
            <a:r>
              <a:rPr lang="en-US" sz="3200" dirty="0"/>
              <a:t> et al. 2019)</a:t>
            </a:r>
          </a:p>
          <a:p>
            <a:pPr lvl="3"/>
            <a:r>
              <a:rPr lang="en-US" sz="2800" dirty="0"/>
              <a:t>Note that the tariff was levied on washers only, not dryers]</a:t>
            </a:r>
          </a:p>
          <a:p>
            <a:pPr lvl="3"/>
            <a:r>
              <a:rPr lang="en-US" sz="2800" dirty="0"/>
              <a:t>”consumers bore between 125 percent and 225 percent of the costs” (NYT 4/21/19)</a:t>
            </a:r>
          </a:p>
          <a:p>
            <a:pPr lvl="2"/>
            <a:r>
              <a:rPr lang="en-US" sz="3200" dirty="0"/>
              <a:t>US appliance prices (I don’t have graph for washing machines alone) rose 8.1% over the 12 months to Nov 2018</a:t>
            </a:r>
          </a:p>
          <a:p>
            <a:endParaRPr lang="en-US" sz="4000" dirty="0"/>
          </a:p>
          <a:p>
            <a:pPr lvl="2"/>
            <a:endParaRPr lang="en-US" sz="3200" dirty="0"/>
          </a:p>
          <a:p>
            <a:pPr lvl="1"/>
            <a:endParaRPr lang="en-US" sz="3600" dirty="0"/>
          </a:p>
          <a:p>
            <a:pPr lvl="1"/>
            <a:endParaRPr lang="en-US" sz="3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622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Tar</a:t>
            </a:r>
            <a:r>
              <a:rPr lang="en-US" dirty="0"/>
              <a:t>iffs on Washing Machines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84C11E-8DA2-7549-B5D2-0345DDE11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730" y="977462"/>
            <a:ext cx="8144540" cy="45877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A0FBF2-A206-194A-85AC-C239F3DE6AEC}"/>
              </a:ext>
            </a:extLst>
          </p:cNvPr>
          <p:cNvSpPr txBox="1"/>
          <p:nvPr/>
        </p:nvSpPr>
        <p:spPr>
          <a:xfrm>
            <a:off x="851338" y="5596759"/>
            <a:ext cx="7362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Amiti</a:t>
            </a:r>
            <a:r>
              <a:rPr lang="en-US" dirty="0"/>
              <a:t>, Redding, and Weinstein, “The Impact of the 2018 Trade War on U.S. Prices and Welfare,” CEPR Discussion Paper DP13564, March 1, 2019.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3DFE53-8BE6-CE48-ACF2-EE1CF769A0D2}"/>
              </a:ext>
            </a:extLst>
          </p:cNvPr>
          <p:cNvSpPr txBox="1"/>
          <p:nvPr/>
        </p:nvSpPr>
        <p:spPr>
          <a:xfrm>
            <a:off x="9034818" y="682388"/>
            <a:ext cx="1678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Tariff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8F88696-9738-894D-B6E2-05B0AEC75830}"/>
              </a:ext>
            </a:extLst>
          </p:cNvPr>
          <p:cNvCxnSpPr/>
          <p:nvPr/>
        </p:nvCxnSpPr>
        <p:spPr>
          <a:xfrm flipH="1">
            <a:off x="8843749" y="1078173"/>
            <a:ext cx="313899" cy="5186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968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F06B49-5618-D747-9244-2C286BBFD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EB0280-FDB9-5943-BB2E-30E58696D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918" y="2501152"/>
            <a:ext cx="10115460" cy="145517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EF395B2-C6A2-DE40-B56B-2E5FCD9CFA4B}"/>
              </a:ext>
            </a:extLst>
          </p:cNvPr>
          <p:cNvSpPr/>
          <p:nvPr/>
        </p:nvSpPr>
        <p:spPr>
          <a:xfrm>
            <a:off x="594360" y="194310"/>
            <a:ext cx="6938010" cy="11087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53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/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</a:t>
            </a:r>
            <a:b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/>
              <a:t>Are </a:t>
            </a:r>
            <a:r>
              <a:rPr lang="en-US" b="1" dirty="0"/>
              <a:t>nonpartisan</a:t>
            </a:r>
            <a:r>
              <a:rPr lang="en-US" dirty="0"/>
              <a:t> and intended to reflect the consensus of the </a:t>
            </a:r>
            <a:r>
              <a:rPr lang="en-US"/>
              <a:t>economics profession.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20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65600" y="6245225"/>
            <a:ext cx="3860800" cy="476250"/>
          </a:xfrm>
          <a:noFill/>
        </p:spPr>
        <p:txBody>
          <a:bodyPr/>
          <a:lstStyle/>
          <a:p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20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FFFF"/>
                </a:solidFill>
                <a:ea typeface="ＭＳ Ｐゴシック" pitchFamily="-109" charset="-128"/>
                <a:cs typeface="ＭＳ Ｐゴシック" pitchFamily="-109" charset="-128"/>
              </a:rPr>
              <a:t>Tru</a:t>
            </a:r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mp’s 2018 Trade Actions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61931" y="1252318"/>
            <a:ext cx="7781160" cy="4801640"/>
          </a:xfrm>
          <a:ln w="762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en-US" sz="40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Jan 22, 2018:  Safeguard tariffs</a:t>
            </a:r>
          </a:p>
          <a:p>
            <a:pPr eaLnBrk="1" hangingPunct="1"/>
            <a:r>
              <a:rPr lang="en-US" sz="4000" dirty="0">
                <a:ea typeface="ＭＳ Ｐゴシック" pitchFamily="-109" charset="-128"/>
                <a:cs typeface="ＭＳ Ｐゴシック" pitchFamily="-109" charset="-128"/>
              </a:rPr>
              <a:t>Mar 1, 2018:  Announces “national-security” tariffs on steel and aluminum</a:t>
            </a:r>
          </a:p>
          <a:p>
            <a:pPr lvl="1" eaLnBrk="1" hangingPunct="1"/>
            <a:r>
              <a:rPr lang="en-US" sz="3600" dirty="0">
                <a:ea typeface="ＭＳ Ｐゴシック" pitchFamily="-109" charset="-128"/>
                <a:cs typeface="ＭＳ Ｐゴシック" pitchFamily="-109" charset="-128"/>
              </a:rPr>
              <a:t>25% on steel, 10% on aluminum</a:t>
            </a:r>
          </a:p>
          <a:p>
            <a:pPr lvl="1" eaLnBrk="1" hangingPunct="1"/>
            <a:r>
              <a:rPr lang="en-US" sz="3600" dirty="0">
                <a:ea typeface="ＭＳ Ｐゴシック" pitchFamily="-109" charset="-128"/>
                <a:cs typeface="ＭＳ Ｐゴシック" pitchFamily="-109" charset="-128"/>
              </a:rPr>
              <a:t>Announced for all countries</a:t>
            </a:r>
          </a:p>
          <a:p>
            <a:pPr lvl="2"/>
            <a:r>
              <a:rPr lang="en-US" sz="2800" dirty="0">
                <a:ea typeface="ＭＳ Ｐゴシック" pitchFamily="-109" charset="-128"/>
                <a:cs typeface="ＭＳ Ｐゴシック" pitchFamily="-109" charset="-128"/>
              </a:rPr>
              <a:t>Some delayed (EU, Canada Mexico)</a:t>
            </a:r>
          </a:p>
          <a:p>
            <a:pPr lvl="2"/>
            <a:r>
              <a:rPr lang="en-US" sz="2800" dirty="0">
                <a:ea typeface="ＭＳ Ｐゴシック" pitchFamily="-109" charset="-128"/>
                <a:cs typeface="ＭＳ Ｐゴシック" pitchFamily="-109" charset="-128"/>
              </a:rPr>
              <a:t>Others later exempted (S. Korea)</a:t>
            </a:r>
          </a:p>
          <a:p>
            <a:pPr lvl="1" eaLnBrk="1" hangingPunct="1"/>
            <a:endParaRPr lang="en-US" sz="3600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4570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Tar</a:t>
            </a:r>
            <a:r>
              <a:rPr lang="en-US" dirty="0"/>
              <a:t>iffs on Steel and Aluminum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5819" y="3247696"/>
            <a:ext cx="9652000" cy="2238703"/>
          </a:xfrm>
        </p:spPr>
        <p:txBody>
          <a:bodyPr>
            <a:normAutofit fontScale="92500" lnSpcReduction="20000"/>
          </a:bodyPr>
          <a:lstStyle/>
          <a:p>
            <a:r>
              <a:rPr lang="en-US" sz="4400" dirty="0"/>
              <a:t>Responses to metals tariffs</a:t>
            </a:r>
          </a:p>
          <a:p>
            <a:pPr lvl="1"/>
            <a:r>
              <a:rPr lang="en-US" sz="4000" dirty="0"/>
              <a:t>Retaliation by China, EU, Canada, &amp; others</a:t>
            </a:r>
          </a:p>
          <a:p>
            <a:pPr lvl="1"/>
            <a:r>
              <a:rPr lang="en-US" sz="4000" dirty="0"/>
              <a:t>WTO disputes</a:t>
            </a:r>
          </a:p>
          <a:p>
            <a:pPr lvl="2" eaLnBrk="1" fontAlgn="t" hangingPunct="1"/>
            <a:r>
              <a:rPr lang="en-US" sz="3200" dirty="0"/>
              <a:t>May-Aug:  Complaints filed </a:t>
            </a:r>
            <a:r>
              <a:rPr lang="en-US" sz="3200" u="sng" dirty="0"/>
              <a:t>against</a:t>
            </a:r>
            <a:r>
              <a:rPr lang="en-US" sz="3200" dirty="0"/>
              <a:t> US</a:t>
            </a:r>
          </a:p>
          <a:p>
            <a:pPr lvl="2" eaLnBrk="1" fontAlgn="t" hangingPunct="1"/>
            <a:r>
              <a:rPr lang="en-US" sz="3200" dirty="0"/>
              <a:t>Jul:  Complaints filed </a:t>
            </a:r>
            <a:r>
              <a:rPr lang="en-US" sz="3200" u="sng" dirty="0"/>
              <a:t>by</a:t>
            </a:r>
            <a:r>
              <a:rPr lang="en-US" sz="3200" dirty="0"/>
              <a:t> US</a:t>
            </a:r>
          </a:p>
          <a:p>
            <a:pPr marL="0" indent="0" eaLnBrk="1" fontAlgn="t" hangingPunct="1">
              <a:buNone/>
            </a:pPr>
            <a:endParaRPr lang="en-US" sz="3600" dirty="0"/>
          </a:p>
          <a:p>
            <a:pPr lvl="1"/>
            <a:endParaRPr lang="en-US" sz="4000" dirty="0"/>
          </a:p>
          <a:p>
            <a:pPr lvl="1"/>
            <a:endParaRPr lang="en-US" sz="4000" dirty="0"/>
          </a:p>
          <a:p>
            <a:endParaRPr lang="en-US" sz="4400" dirty="0"/>
          </a:p>
          <a:p>
            <a:pPr lvl="1"/>
            <a:endParaRPr lang="en-US" sz="4000" dirty="0"/>
          </a:p>
          <a:p>
            <a:pPr lvl="1"/>
            <a:endParaRPr lang="en-US" sz="4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68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Tar</a:t>
            </a:r>
            <a:r>
              <a:rPr lang="en-US" dirty="0"/>
              <a:t>iffs on Steel and Aluminum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5819" y="2633952"/>
            <a:ext cx="9652000" cy="4364272"/>
          </a:xfrm>
        </p:spPr>
        <p:txBody>
          <a:bodyPr>
            <a:normAutofit/>
          </a:bodyPr>
          <a:lstStyle/>
          <a:p>
            <a:r>
              <a:rPr lang="en-US" sz="4400" dirty="0"/>
              <a:t>Who benefits?</a:t>
            </a:r>
          </a:p>
          <a:p>
            <a:pPr lvl="1"/>
            <a:r>
              <a:rPr lang="en-US" sz="4000" dirty="0"/>
              <a:t>US producers of steel and aluminum</a:t>
            </a:r>
          </a:p>
          <a:p>
            <a:pPr lvl="2"/>
            <a:r>
              <a:rPr lang="en-US" sz="3600" dirty="0"/>
              <a:t>Steel:  AISI lists 12 producers in Michigan</a:t>
            </a:r>
          </a:p>
          <a:p>
            <a:pPr lvl="3"/>
            <a:r>
              <a:rPr lang="en-US" sz="3000" dirty="0"/>
              <a:t>AISI = American Iron &amp; Steel Institute</a:t>
            </a:r>
          </a:p>
          <a:p>
            <a:pPr lvl="2"/>
            <a:r>
              <a:rPr lang="en-US" sz="3600" dirty="0"/>
              <a:t>Aluminum: Thomas lists 76 suppliers in Michigan</a:t>
            </a:r>
          </a:p>
          <a:p>
            <a:pPr marL="0" indent="0" eaLnBrk="1" fontAlgn="t" hangingPunct="1">
              <a:buNone/>
            </a:pPr>
            <a:endParaRPr lang="en-US" sz="3600" dirty="0"/>
          </a:p>
          <a:p>
            <a:pPr lvl="1"/>
            <a:endParaRPr lang="en-US" sz="4000" dirty="0"/>
          </a:p>
          <a:p>
            <a:pPr lvl="1"/>
            <a:endParaRPr lang="en-US" sz="4000" dirty="0"/>
          </a:p>
          <a:p>
            <a:endParaRPr lang="en-US" sz="4400" dirty="0"/>
          </a:p>
          <a:p>
            <a:pPr lvl="1"/>
            <a:endParaRPr lang="en-US" sz="4000" dirty="0"/>
          </a:p>
          <a:p>
            <a:pPr lvl="1"/>
            <a:endParaRPr lang="en-US" sz="4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97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1CF13F-DB01-064B-8202-4373B0C87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D796DB-3184-6E48-AB50-DAED9A492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882" y="584938"/>
            <a:ext cx="10919012" cy="627306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DA36F27-90BC-AF4A-B203-76878A8FF989}"/>
              </a:ext>
            </a:extLst>
          </p:cNvPr>
          <p:cNvSpPr txBox="1">
            <a:spLocks/>
          </p:cNvSpPr>
          <p:nvPr/>
        </p:nvSpPr>
        <p:spPr>
          <a:xfrm>
            <a:off x="1782617" y="184729"/>
            <a:ext cx="9892147" cy="72967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C4C88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Steel Produced in Michigan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8751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Tar</a:t>
            </a:r>
            <a:r>
              <a:rPr lang="en-US" dirty="0"/>
              <a:t>iffs on Steel and Aluminum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5819" y="2633952"/>
            <a:ext cx="9034278" cy="4364272"/>
          </a:xfrm>
        </p:spPr>
        <p:txBody>
          <a:bodyPr>
            <a:normAutofit/>
          </a:bodyPr>
          <a:lstStyle/>
          <a:p>
            <a:r>
              <a:rPr lang="en-US" sz="4400" dirty="0"/>
              <a:t>Who is hurt?</a:t>
            </a:r>
          </a:p>
          <a:p>
            <a:pPr lvl="1"/>
            <a:r>
              <a:rPr lang="en-US" sz="4000" dirty="0"/>
              <a:t>US users of steel and aluminum pay higher prices</a:t>
            </a:r>
          </a:p>
          <a:p>
            <a:pPr lvl="2"/>
            <a:r>
              <a:rPr lang="en-US" sz="3600" dirty="0"/>
              <a:t>Most obviously the car companies but many others</a:t>
            </a:r>
          </a:p>
          <a:p>
            <a:pPr marL="0" indent="0" eaLnBrk="1" fontAlgn="t" hangingPunct="1">
              <a:buNone/>
            </a:pPr>
            <a:endParaRPr lang="en-US" sz="3600" dirty="0"/>
          </a:p>
          <a:p>
            <a:pPr lvl="1"/>
            <a:endParaRPr lang="en-US" sz="4000" dirty="0"/>
          </a:p>
          <a:p>
            <a:pPr lvl="1"/>
            <a:endParaRPr lang="en-US" sz="4000" dirty="0"/>
          </a:p>
          <a:p>
            <a:endParaRPr lang="en-US" sz="4400" dirty="0"/>
          </a:p>
          <a:p>
            <a:pPr lvl="1"/>
            <a:endParaRPr lang="en-US" sz="4000" dirty="0"/>
          </a:p>
          <a:p>
            <a:pPr lvl="1"/>
            <a:endParaRPr lang="en-US" sz="4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0744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AAE1FF-A761-5B4C-857F-10EF19284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1A665919-4BAC-AE4A-BE4F-3EF57604017D}"/>
              </a:ext>
            </a:extLst>
          </p:cNvPr>
          <p:cNvSpPr txBox="1">
            <a:spLocks/>
          </p:cNvSpPr>
          <p:nvPr/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672A5D-432A-244F-8974-7C3538845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904" y="0"/>
            <a:ext cx="10422193" cy="6858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D0744C7-5C4D-AA4F-9A61-E48D89E9E054}"/>
              </a:ext>
            </a:extLst>
          </p:cNvPr>
          <p:cNvCxnSpPr>
            <a:cxnSpLocks/>
          </p:cNvCxnSpPr>
          <p:nvPr/>
        </p:nvCxnSpPr>
        <p:spPr>
          <a:xfrm>
            <a:off x="10340912" y="2304586"/>
            <a:ext cx="0" cy="4043247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C3659BB-4AD8-AC46-8363-50C51F7E001B}"/>
              </a:ext>
            </a:extLst>
          </p:cNvPr>
          <p:cNvSpPr txBox="1"/>
          <p:nvPr/>
        </p:nvSpPr>
        <p:spPr>
          <a:xfrm>
            <a:off x="10338420" y="1471962"/>
            <a:ext cx="1615688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US 25% Tariff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57B21C-8481-694C-82B8-72B77E4D809B}"/>
              </a:ext>
            </a:extLst>
          </p:cNvPr>
          <p:cNvSpPr txBox="1"/>
          <p:nvPr/>
        </p:nvSpPr>
        <p:spPr>
          <a:xfrm>
            <a:off x="149390" y="1188933"/>
            <a:ext cx="3624324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Steel Prices</a:t>
            </a:r>
          </a:p>
        </p:txBody>
      </p:sp>
    </p:spTree>
    <p:extLst>
      <p:ext uri="{BB962C8B-B14F-4D97-AF65-F5344CB8AC3E}">
        <p14:creationId xmlns:p14="http://schemas.microsoft.com/office/powerpoint/2010/main" val="29007195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0BBE45-3FEE-D042-84E9-F65EFFB68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34" y="685800"/>
            <a:ext cx="12005733" cy="5486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9A6326-FE9D-CE44-93BF-E6BC7EB48677}"/>
              </a:ext>
            </a:extLst>
          </p:cNvPr>
          <p:cNvSpPr txBox="1"/>
          <p:nvPr/>
        </p:nvSpPr>
        <p:spPr>
          <a:xfrm>
            <a:off x="3639649" y="346250"/>
            <a:ext cx="4775223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Aluminum Price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294BD8A-E1BB-4545-AC41-265DA40AD7BE}"/>
              </a:ext>
            </a:extLst>
          </p:cNvPr>
          <p:cNvCxnSpPr>
            <a:cxnSpLocks/>
          </p:cNvCxnSpPr>
          <p:nvPr/>
        </p:nvCxnSpPr>
        <p:spPr>
          <a:xfrm>
            <a:off x="2858371" y="1067455"/>
            <a:ext cx="0" cy="4401016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89E63C9-835B-1244-9C68-95223F4A1A0C}"/>
              </a:ext>
            </a:extLst>
          </p:cNvPr>
          <p:cNvSpPr txBox="1"/>
          <p:nvPr/>
        </p:nvSpPr>
        <p:spPr>
          <a:xfrm>
            <a:off x="1211439" y="1392328"/>
            <a:ext cx="1649507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US 10% Tariff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183BE85-FCCF-B941-ACA8-82EDE1AA9E89}"/>
              </a:ext>
            </a:extLst>
          </p:cNvPr>
          <p:cNvCxnSpPr>
            <a:cxnSpLocks/>
          </p:cNvCxnSpPr>
          <p:nvPr/>
        </p:nvCxnSpPr>
        <p:spPr>
          <a:xfrm>
            <a:off x="4293618" y="1977937"/>
            <a:ext cx="133345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2BFBBBB-52D8-B443-831C-FDAC17856E60}"/>
              </a:ext>
            </a:extLst>
          </p:cNvPr>
          <p:cNvCxnSpPr>
            <a:cxnSpLocks/>
          </p:cNvCxnSpPr>
          <p:nvPr/>
        </p:nvCxnSpPr>
        <p:spPr>
          <a:xfrm>
            <a:off x="3657600" y="4526090"/>
            <a:ext cx="197301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726D8A4-5523-DB4E-AB23-2F5BD710E848}"/>
              </a:ext>
            </a:extLst>
          </p:cNvPr>
          <p:cNvCxnSpPr>
            <a:cxnSpLocks/>
          </p:cNvCxnSpPr>
          <p:nvPr/>
        </p:nvCxnSpPr>
        <p:spPr>
          <a:xfrm flipV="1">
            <a:off x="5285489" y="3824654"/>
            <a:ext cx="0" cy="675262"/>
          </a:xfrm>
          <a:prstGeom prst="line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3E89E8-DA80-694D-86DD-8CFE5872093F}"/>
              </a:ext>
            </a:extLst>
          </p:cNvPr>
          <p:cNvCxnSpPr>
            <a:cxnSpLocks/>
          </p:cNvCxnSpPr>
          <p:nvPr/>
        </p:nvCxnSpPr>
        <p:spPr>
          <a:xfrm>
            <a:off x="5264469" y="2008789"/>
            <a:ext cx="0" cy="1560888"/>
          </a:xfrm>
          <a:prstGeom prst="line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A23F0D4-F15D-6847-94CF-EB0297D50188}"/>
              </a:ext>
            </a:extLst>
          </p:cNvPr>
          <p:cNvSpPr txBox="1"/>
          <p:nvPr/>
        </p:nvSpPr>
        <p:spPr>
          <a:xfrm>
            <a:off x="4974101" y="3482106"/>
            <a:ext cx="755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25%</a:t>
            </a:r>
          </a:p>
        </p:txBody>
      </p:sp>
    </p:spTree>
    <p:extLst>
      <p:ext uri="{BB962C8B-B14F-4D97-AF65-F5344CB8AC3E}">
        <p14:creationId xmlns:p14="http://schemas.microsoft.com/office/powerpoint/2010/main" val="39549982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79C2D6-0828-304B-8B61-C657DB558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471978-4FD8-6C43-B702-F85F2CA6D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150" y="787400"/>
            <a:ext cx="9537700" cy="5283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F33C3C-4C77-6D4E-BA56-C45EA3D14A7E}"/>
              </a:ext>
            </a:extLst>
          </p:cNvPr>
          <p:cNvSpPr txBox="1"/>
          <p:nvPr/>
        </p:nvSpPr>
        <p:spPr>
          <a:xfrm>
            <a:off x="288099" y="6263014"/>
            <a:ext cx="3382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Kopf (2018)</a:t>
            </a:r>
          </a:p>
        </p:txBody>
      </p:sp>
    </p:spTree>
    <p:extLst>
      <p:ext uri="{BB962C8B-B14F-4D97-AF65-F5344CB8AC3E}">
        <p14:creationId xmlns:p14="http://schemas.microsoft.com/office/powerpoint/2010/main" val="5409320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C732D8-0F5C-D448-9A6B-A08C8C694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0774F9-F5FA-5D4B-A259-8DAB1385E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277" y="2243924"/>
            <a:ext cx="10622882" cy="176459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CD792A3-E0CD-CD47-ADC9-2E1EF054B7AC}"/>
              </a:ext>
            </a:extLst>
          </p:cNvPr>
          <p:cNvSpPr/>
          <p:nvPr/>
        </p:nvSpPr>
        <p:spPr>
          <a:xfrm>
            <a:off x="594360" y="194310"/>
            <a:ext cx="6938010" cy="11087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233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65600" y="6245225"/>
            <a:ext cx="3860800" cy="476250"/>
          </a:xfrm>
          <a:noFill/>
        </p:spPr>
        <p:txBody>
          <a:bodyPr/>
          <a:lstStyle/>
          <a:p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29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FFFF"/>
                </a:solidFill>
                <a:ea typeface="ＭＳ Ｐゴシック" pitchFamily="-109" charset="-128"/>
                <a:cs typeface="ＭＳ Ｐゴシック" pitchFamily="-109" charset="-128"/>
              </a:rPr>
              <a:t>Tru</a:t>
            </a:r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mp’s Trade Actions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806" y="1504569"/>
            <a:ext cx="8269890" cy="3603459"/>
          </a:xfrm>
          <a:ln w="762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Jan 22, 2018:  Safeguard tariffs</a:t>
            </a:r>
          </a:p>
          <a:p>
            <a:pPr eaLnBrk="1" hangingPunct="1"/>
            <a:r>
              <a:rPr lang="en-US" sz="36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Mar 1, 2018:  </a:t>
            </a:r>
            <a:r>
              <a:rPr lang="en-US" sz="40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Announces</a:t>
            </a:r>
            <a:r>
              <a:rPr lang="en-US" sz="36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 tariffs on steel and aluminum</a:t>
            </a:r>
          </a:p>
          <a:p>
            <a:pPr eaLnBrk="1" hangingPunct="1"/>
            <a:r>
              <a:rPr lang="en-US" sz="3600" dirty="0">
                <a:ea typeface="ＭＳ Ｐゴシック" pitchFamily="-109" charset="-128"/>
                <a:cs typeface="ＭＳ Ｐゴシック" pitchFamily="-109" charset="-128"/>
              </a:rPr>
              <a:t>May 23, 2018:  Initiates Commerce Dept investigation of car and car part imports</a:t>
            </a:r>
            <a:endParaRPr lang="en-US" sz="3200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9094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6727" y="864870"/>
            <a:ext cx="10223500" cy="1754326"/>
          </a:xfrm>
        </p:spPr>
        <p:txBody>
          <a:bodyPr/>
          <a:lstStyle/>
          <a:p>
            <a:r>
              <a:rPr lang="en-US" sz="4400" dirty="0"/>
              <a:t>The Michigan Front in the Trade War:</a:t>
            </a:r>
            <a:br>
              <a:rPr lang="en-US" sz="4400" dirty="0"/>
            </a:br>
            <a:r>
              <a:rPr lang="en-US" sz="3600" dirty="0"/>
              <a:t>Michigan’s Role in International Trade </a:t>
            </a:r>
            <a:br>
              <a:rPr lang="en-US" sz="3600" dirty="0"/>
            </a:br>
            <a:r>
              <a:rPr lang="en-US" sz="3600" dirty="0"/>
              <a:t>and Its Vulnerability to Recent Trade Policies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5681" y="3224176"/>
            <a:ext cx="8940800" cy="1040285"/>
          </a:xfrm>
        </p:spPr>
        <p:txBody>
          <a:bodyPr/>
          <a:lstStyle/>
          <a:p>
            <a:pPr algn="ctr"/>
            <a:r>
              <a:rPr lang="en-US" sz="2800" dirty="0"/>
              <a:t>Alan V. Deardorff</a:t>
            </a:r>
          </a:p>
          <a:p>
            <a:pPr algn="ctr"/>
            <a:r>
              <a:rPr lang="en-US" sz="2800" dirty="0"/>
              <a:t>University of Michigan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E06AD7B-5060-9E40-8F85-26D4556A0282}"/>
              </a:ext>
            </a:extLst>
          </p:cNvPr>
          <p:cNvSpPr txBox="1">
            <a:spLocks/>
          </p:cNvSpPr>
          <p:nvPr/>
        </p:nvSpPr>
        <p:spPr bwMode="auto">
          <a:xfrm>
            <a:off x="1242998" y="4689416"/>
            <a:ext cx="9543239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b="0" i="1" kern="1200">
                <a:solidFill>
                  <a:srgbClr val="002F52"/>
                </a:solidFill>
                <a:latin typeface="Palatino Linotype"/>
                <a:ea typeface="ＭＳ Ｐゴシック" charset="-128"/>
                <a:cs typeface="Palatino Linotype"/>
              </a:defRPr>
            </a:lvl1pPr>
            <a:lvl2pPr marL="4572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2pPr>
            <a:lvl3pPr marL="9144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3pPr>
            <a:lvl4pPr marL="13716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4pPr>
            <a:lvl5pPr marL="18288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ＭＳ Ｐゴシック" charset="-128"/>
                <a:cs typeface="Palatino Linotype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For presentation at the Ann Arbor Public Library</a:t>
            </a:r>
          </a:p>
          <a:p>
            <a:pPr algn="ctr"/>
            <a:r>
              <a:rPr lang="en-US" sz="2400" dirty="0"/>
              <a:t>May 7, 2019</a:t>
            </a:r>
            <a:endParaRPr lang="en-US" sz="2400" i="0" dirty="0"/>
          </a:p>
        </p:txBody>
      </p:sp>
    </p:spTree>
    <p:extLst>
      <p:ext uri="{BB962C8B-B14F-4D97-AF65-F5344CB8AC3E}">
        <p14:creationId xmlns:p14="http://schemas.microsoft.com/office/powerpoint/2010/main" val="39581503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Tar</a:t>
            </a:r>
            <a:r>
              <a:rPr lang="en-US" dirty="0"/>
              <a:t>iff on Cars and Car Parts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3026" y="1087821"/>
            <a:ext cx="9652000" cy="5234151"/>
          </a:xfrm>
        </p:spPr>
        <p:txBody>
          <a:bodyPr>
            <a:normAutofit fontScale="92500"/>
          </a:bodyPr>
          <a:lstStyle/>
          <a:p>
            <a:r>
              <a:rPr lang="en-US" sz="4400" dirty="0"/>
              <a:t>Who would benefit?</a:t>
            </a:r>
          </a:p>
          <a:p>
            <a:pPr lvl="1"/>
            <a:r>
              <a:rPr lang="en-US" sz="4000" dirty="0"/>
              <a:t>US car companies?  </a:t>
            </a:r>
          </a:p>
          <a:p>
            <a:pPr lvl="2"/>
            <a:r>
              <a:rPr lang="en-US" sz="3600" dirty="0"/>
              <a:t>Most (e.g., GM) are opposed</a:t>
            </a:r>
          </a:p>
          <a:p>
            <a:pPr lvl="2"/>
            <a:r>
              <a:rPr lang="en-US" sz="3600" dirty="0"/>
              <a:t>I can’t find objection from Ford, but others list Ford among those who object</a:t>
            </a:r>
          </a:p>
          <a:p>
            <a:pPr lvl="1"/>
            <a:r>
              <a:rPr lang="en-US" sz="4000" dirty="0"/>
              <a:t>US auto workers?  </a:t>
            </a:r>
          </a:p>
          <a:p>
            <a:pPr lvl="2"/>
            <a:r>
              <a:rPr lang="en-US" sz="3600" dirty="0"/>
              <a:t>UAW has spoken in favor of “target measures” with with understanding that broad tariffs or quotas “could cause harm” including “mass lay-offs for American workers.”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7990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Tar</a:t>
            </a:r>
            <a:r>
              <a:rPr lang="en-US" dirty="0"/>
              <a:t>iff on Cars and Car Parts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088" y="1024758"/>
            <a:ext cx="9652000" cy="5722883"/>
          </a:xfrm>
        </p:spPr>
        <p:txBody>
          <a:bodyPr>
            <a:normAutofit/>
          </a:bodyPr>
          <a:lstStyle/>
          <a:p>
            <a:r>
              <a:rPr lang="en-US" sz="4400" dirty="0"/>
              <a:t>Who would be hurt?</a:t>
            </a:r>
          </a:p>
          <a:p>
            <a:pPr lvl="1"/>
            <a:r>
              <a:rPr lang="en-US" sz="4000" dirty="0"/>
              <a:t>Most car companies, including GM</a:t>
            </a:r>
          </a:p>
          <a:p>
            <a:pPr lvl="1"/>
            <a:r>
              <a:rPr lang="en-US" sz="4000" dirty="0"/>
              <a:t>US car buyers</a:t>
            </a:r>
          </a:p>
          <a:p>
            <a:pPr lvl="1"/>
            <a:endParaRPr lang="en-US" sz="4000" dirty="0"/>
          </a:p>
          <a:p>
            <a:pPr lvl="1"/>
            <a:endParaRPr lang="en-US" sz="4000" dirty="0"/>
          </a:p>
          <a:p>
            <a:endParaRPr lang="en-US" sz="4400" dirty="0"/>
          </a:p>
          <a:p>
            <a:pPr lvl="1"/>
            <a:endParaRPr lang="en-US" sz="4000" dirty="0"/>
          </a:p>
          <a:p>
            <a:pPr lvl="1"/>
            <a:endParaRPr lang="en-US" sz="4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783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A508F43-4522-DC4E-9AAB-F50869AB47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892345"/>
              </p:ext>
            </p:extLst>
          </p:nvPr>
        </p:nvGraphicFramePr>
        <p:xfrm>
          <a:off x="1107009" y="1670316"/>
          <a:ext cx="10046264" cy="3389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4065">
                  <a:extLst>
                    <a:ext uri="{9D8B030D-6E8A-4147-A177-3AD203B41FA5}">
                      <a16:colId xmlns:a16="http://schemas.microsoft.com/office/drawing/2014/main" val="2932698439"/>
                    </a:ext>
                  </a:extLst>
                </a:gridCol>
                <a:gridCol w="1672389">
                  <a:extLst>
                    <a:ext uri="{9D8B030D-6E8A-4147-A177-3AD203B41FA5}">
                      <a16:colId xmlns:a16="http://schemas.microsoft.com/office/drawing/2014/main" val="2469723027"/>
                    </a:ext>
                  </a:extLst>
                </a:gridCol>
                <a:gridCol w="1263316">
                  <a:extLst>
                    <a:ext uri="{9D8B030D-6E8A-4147-A177-3AD203B41FA5}">
                      <a16:colId xmlns:a16="http://schemas.microsoft.com/office/drawing/2014/main" val="1720583774"/>
                    </a:ext>
                  </a:extLst>
                </a:gridCol>
                <a:gridCol w="1708484">
                  <a:extLst>
                    <a:ext uri="{9D8B030D-6E8A-4147-A177-3AD203B41FA5}">
                      <a16:colId xmlns:a16="http://schemas.microsoft.com/office/drawing/2014/main" val="3407754232"/>
                    </a:ext>
                  </a:extLst>
                </a:gridCol>
                <a:gridCol w="1528010">
                  <a:extLst>
                    <a:ext uri="{9D8B030D-6E8A-4147-A177-3AD203B41FA5}">
                      <a16:colId xmlns:a16="http://schemas.microsoft.com/office/drawing/2014/main" val="1546495067"/>
                    </a:ext>
                  </a:extLst>
                </a:gridCol>
              </a:tblGrid>
              <a:tr h="665107">
                <a:tc gridSpan="5">
                  <a:txBody>
                    <a:bodyPr/>
                    <a:lstStyle/>
                    <a:p>
                      <a:r>
                        <a:rPr lang="en-US" sz="3200" dirty="0"/>
                        <a:t>Estimated Effects on Car Sales and Prices of 25% Tariff</a:t>
                      </a:r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76200"/>
                  </a:ext>
                </a:extLst>
              </a:tr>
              <a:tr h="539476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/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Sales impact (units)</a:t>
                      </a:r>
                    </a:p>
                  </a:txBody>
                  <a:tcPr marL="121920" marR="12192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Average Price Increases ($/unit) on vehicles sold in US</a:t>
                      </a:r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325997"/>
                  </a:ext>
                </a:extLst>
              </a:tr>
              <a:tr h="79073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Tariff on:</a:t>
                      </a:r>
                    </a:p>
                  </a:txBody>
                  <a:tcPr marL="121920" marR="121920"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All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US-assembled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Imported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89059590"/>
                  </a:ext>
                </a:extLst>
              </a:tr>
              <a:tr h="539476">
                <a:tc>
                  <a:txBody>
                    <a:bodyPr/>
                    <a:lstStyle/>
                    <a:p>
                      <a:r>
                        <a:rPr lang="en-US" sz="2400" dirty="0"/>
                        <a:t>All imports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–2.0 M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$4,400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$2,270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$6,875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2070704359"/>
                  </a:ext>
                </a:extLst>
              </a:tr>
              <a:tr h="539476">
                <a:tc>
                  <a:txBody>
                    <a:bodyPr/>
                    <a:lstStyle/>
                    <a:p>
                      <a:r>
                        <a:rPr lang="en-US" sz="2400" dirty="0"/>
                        <a:t>Canada &amp; Mexico exempted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–1.2 M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2,450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1,135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3,980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427813508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594AB-E239-C34F-8327-11629E2179C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7BC8CD-401D-D14E-A66C-12FE51B422CD}"/>
              </a:ext>
            </a:extLst>
          </p:cNvPr>
          <p:cNvSpPr txBox="1"/>
          <p:nvPr/>
        </p:nvSpPr>
        <p:spPr>
          <a:xfrm>
            <a:off x="404614" y="5621275"/>
            <a:ext cx="5983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Source:  Center for Automotive Research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04C547A-CDB9-3D44-9A9C-7FD970573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851" y="37963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Tar</a:t>
            </a:r>
            <a:r>
              <a:rPr lang="en-US" dirty="0"/>
              <a:t>iff on Cars and Car Parts</a:t>
            </a:r>
          </a:p>
        </p:txBody>
      </p:sp>
    </p:spTree>
    <p:extLst>
      <p:ext uri="{BB962C8B-B14F-4D97-AF65-F5344CB8AC3E}">
        <p14:creationId xmlns:p14="http://schemas.microsoft.com/office/powerpoint/2010/main" val="10153210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A508F43-4522-DC4E-9AAB-F50869AB47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0016404"/>
              </p:ext>
            </p:extLst>
          </p:nvPr>
        </p:nvGraphicFramePr>
        <p:xfrm>
          <a:off x="1840285" y="1833148"/>
          <a:ext cx="824089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8223">
                  <a:extLst>
                    <a:ext uri="{9D8B030D-6E8A-4147-A177-3AD203B41FA5}">
                      <a16:colId xmlns:a16="http://schemas.microsoft.com/office/drawing/2014/main" val="2932698439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2469723027"/>
                    </a:ext>
                  </a:extLst>
                </a:gridCol>
                <a:gridCol w="2167467">
                  <a:extLst>
                    <a:ext uri="{9D8B030D-6E8A-4147-A177-3AD203B41FA5}">
                      <a16:colId xmlns:a16="http://schemas.microsoft.com/office/drawing/2014/main" val="1720583774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Estimated Effects on Employment &amp; GDP of 25% Tariff</a:t>
                      </a:r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76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Tariff on: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Total US Employment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r>
                        <a:rPr lang="en-US" sz="2400" dirty="0"/>
                        <a:t>US GDP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3037325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All imports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–714.7 K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–$59.2 B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2070704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Canada &amp; Mexico exempted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–197.2 K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–15.3B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427813508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594AB-E239-C34F-8327-11629E2179C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04C547A-CDB9-3D44-9A9C-7FD970573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931" y="25223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Tar</a:t>
            </a:r>
            <a:r>
              <a:rPr lang="en-US" dirty="0"/>
              <a:t>iff on Cars and Car Parts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257A3B-BD48-684E-B65F-710B1AD6D6BF}"/>
              </a:ext>
            </a:extLst>
          </p:cNvPr>
          <p:cNvSpPr txBox="1"/>
          <p:nvPr/>
        </p:nvSpPr>
        <p:spPr>
          <a:xfrm>
            <a:off x="404614" y="5621275"/>
            <a:ext cx="5983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Source:  Center for Automotive Research</a:t>
            </a:r>
          </a:p>
        </p:txBody>
      </p:sp>
    </p:spTree>
    <p:extLst>
      <p:ext uri="{BB962C8B-B14F-4D97-AF65-F5344CB8AC3E}">
        <p14:creationId xmlns:p14="http://schemas.microsoft.com/office/powerpoint/2010/main" val="10704902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A508F43-4522-DC4E-9AAB-F50869AB47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8726726"/>
              </p:ext>
            </p:extLst>
          </p:nvPr>
        </p:nvGraphicFramePr>
        <p:xfrm>
          <a:off x="1644177" y="1520076"/>
          <a:ext cx="8654855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889">
                  <a:extLst>
                    <a:ext uri="{9D8B030D-6E8A-4147-A177-3AD203B41FA5}">
                      <a16:colId xmlns:a16="http://schemas.microsoft.com/office/drawing/2014/main" val="2932698439"/>
                    </a:ext>
                  </a:extLst>
                </a:gridCol>
                <a:gridCol w="1399004">
                  <a:extLst>
                    <a:ext uri="{9D8B030D-6E8A-4147-A177-3AD203B41FA5}">
                      <a16:colId xmlns:a16="http://schemas.microsoft.com/office/drawing/2014/main" val="2469723027"/>
                    </a:ext>
                  </a:extLst>
                </a:gridCol>
                <a:gridCol w="1588699">
                  <a:extLst>
                    <a:ext uri="{9D8B030D-6E8A-4147-A177-3AD203B41FA5}">
                      <a16:colId xmlns:a16="http://schemas.microsoft.com/office/drawing/2014/main" val="2865173392"/>
                    </a:ext>
                  </a:extLst>
                </a:gridCol>
                <a:gridCol w="1517564">
                  <a:extLst>
                    <a:ext uri="{9D8B030D-6E8A-4147-A177-3AD203B41FA5}">
                      <a16:colId xmlns:a16="http://schemas.microsoft.com/office/drawing/2014/main" val="1720583774"/>
                    </a:ext>
                  </a:extLst>
                </a:gridCol>
                <a:gridCol w="1588699">
                  <a:extLst>
                    <a:ext uri="{9D8B030D-6E8A-4147-A177-3AD203B41FA5}">
                      <a16:colId xmlns:a16="http://schemas.microsoft.com/office/drawing/2014/main" val="3868942941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Estimated Effects of a 25% Tariff </a:t>
                      </a:r>
                    </a:p>
                    <a:p>
                      <a:pPr algn="ctr"/>
                      <a:r>
                        <a:rPr lang="en-US" sz="3200" dirty="0"/>
                        <a:t>on Revenue &amp; Employment in </a:t>
                      </a:r>
                    </a:p>
                    <a:p>
                      <a:pPr algn="ctr"/>
                      <a:r>
                        <a:rPr lang="en-US" sz="3200" dirty="0"/>
                        <a:t>New Car Dealerships</a:t>
                      </a:r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76200"/>
                  </a:ext>
                </a:extLst>
              </a:tr>
              <a:tr h="320040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Tariff on:</a:t>
                      </a:r>
                    </a:p>
                  </a:txBody>
                  <a:tcPr marL="121920" marR="121920" anchor="b"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Dealership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Revenues</a:t>
                      </a:r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Dealership Employment</a:t>
                      </a: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325997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Total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Per </a:t>
                      </a:r>
                      <a:r>
                        <a:rPr lang="en-US" sz="2400" dirty="0" err="1"/>
                        <a:t>D’ship</a:t>
                      </a:r>
                      <a:endParaRPr lang="en-US" sz="2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Total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Per </a:t>
                      </a:r>
                      <a:r>
                        <a:rPr lang="en-US" sz="2400" dirty="0" err="1"/>
                        <a:t>D’ship</a:t>
                      </a:r>
                      <a:endParaRPr lang="en-US" sz="24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3601965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All imports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–66.5 B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–4.0 M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–117.5 K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–7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2070704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 &amp; M exempted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–39.1 B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–2.3 M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–50.5 K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–4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427813508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594AB-E239-C34F-8327-11629E2179C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04C547A-CDB9-3D44-9A9C-7FD970573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931" y="76837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Tar</a:t>
            </a:r>
            <a:r>
              <a:rPr lang="en-US" dirty="0"/>
              <a:t>iff on Cars and Car Parts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A0CE5A-DF8B-FB44-9A5A-857D8E41921C}"/>
              </a:ext>
            </a:extLst>
          </p:cNvPr>
          <p:cNvSpPr txBox="1"/>
          <p:nvPr/>
        </p:nvSpPr>
        <p:spPr>
          <a:xfrm>
            <a:off x="404614" y="5621275"/>
            <a:ext cx="5983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Source:  Center for Automotive Research</a:t>
            </a:r>
          </a:p>
        </p:txBody>
      </p:sp>
    </p:spTree>
    <p:extLst>
      <p:ext uri="{BB962C8B-B14F-4D97-AF65-F5344CB8AC3E}">
        <p14:creationId xmlns:p14="http://schemas.microsoft.com/office/powerpoint/2010/main" val="16359043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594AB-E239-C34F-8327-11629E2179C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04C547A-CDB9-3D44-9A9C-7FD970573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891" y="178203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Tar</a:t>
            </a:r>
            <a:r>
              <a:rPr lang="en-US" dirty="0"/>
              <a:t>iff on Cars and Car Parts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385B1-F822-414C-93E0-ADA9BA71E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0800" y="1439131"/>
            <a:ext cx="9652000" cy="4157628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/>
              <a:t>Where we stand:</a:t>
            </a:r>
          </a:p>
          <a:p>
            <a:pPr lvl="1"/>
            <a:r>
              <a:rPr lang="en-US" sz="3600" dirty="0"/>
              <a:t>Commerce Dept. sent report to Trump Feb 17</a:t>
            </a:r>
          </a:p>
          <a:p>
            <a:pPr lvl="2"/>
            <a:r>
              <a:rPr lang="en-US" sz="3600" dirty="0"/>
              <a:t>Not public, but said to include several options for tariffs</a:t>
            </a:r>
          </a:p>
          <a:p>
            <a:pPr lvl="2"/>
            <a:r>
              <a:rPr lang="en-US" sz="3600" dirty="0"/>
              <a:t>Trump has 90 days to decide</a:t>
            </a:r>
          </a:p>
          <a:p>
            <a:pPr lvl="1"/>
            <a:r>
              <a:rPr lang="en-US" sz="3600" dirty="0"/>
              <a:t>FT Jan 22:  “president was leaning towards slapping tariffs on automotive imports, in the hope of forcing Brussels to further open the EU market to American farm products.” </a:t>
            </a:r>
          </a:p>
        </p:txBody>
      </p:sp>
    </p:spTree>
    <p:extLst>
      <p:ext uri="{BB962C8B-B14F-4D97-AF65-F5344CB8AC3E}">
        <p14:creationId xmlns:p14="http://schemas.microsoft.com/office/powerpoint/2010/main" val="22527346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7E9478-C31D-8F44-8828-B14B7D1ED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FD92D8-D5EC-5F4A-9E9E-1C82BEC23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300" y="2165350"/>
            <a:ext cx="4597400" cy="25273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14446C7-013F-FB4B-A26B-C0CEBD10C594}"/>
              </a:ext>
            </a:extLst>
          </p:cNvPr>
          <p:cNvSpPr/>
          <p:nvPr/>
        </p:nvSpPr>
        <p:spPr>
          <a:xfrm>
            <a:off x="594360" y="194310"/>
            <a:ext cx="6938010" cy="11087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434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lide Number Placeholder 5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37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  <a:ea typeface="ＭＳ Ｐゴシック" pitchFamily="-109" charset="-128"/>
                <a:cs typeface="ＭＳ Ｐゴシック" pitchFamily="-109" charset="-128"/>
              </a:rPr>
              <a:t>Tru</a:t>
            </a:r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mp’s Trade Actions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0855" y="1447118"/>
            <a:ext cx="8916276" cy="4338825"/>
          </a:xfrm>
          <a:ln w="762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Mar 1, 2018:  Announces tariffs on steel and aluminum</a:t>
            </a:r>
          </a:p>
          <a:p>
            <a:r>
              <a:rPr lang="en-US" sz="36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May 23, 2018:  Initiates Commerce Dept investigation of car and car part imports</a:t>
            </a:r>
          </a:p>
          <a:p>
            <a:pPr eaLnBrk="1" hangingPunct="1"/>
            <a:r>
              <a:rPr lang="en-US" sz="3600" dirty="0">
                <a:ea typeface="ＭＳ Ｐゴシック" pitchFamily="-109" charset="-128"/>
                <a:cs typeface="ＭＳ Ｐゴシック" pitchFamily="-109" charset="-128"/>
              </a:rPr>
              <a:t>Jul 6, 2018:  First tariffs on China, $34 billion</a:t>
            </a:r>
          </a:p>
          <a:p>
            <a:pPr lvl="1" eaLnBrk="1" hangingPunct="1"/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On $34 billion of China exports to US</a:t>
            </a:r>
          </a:p>
          <a:p>
            <a:pPr lvl="1" eaLnBrk="1" hangingPunct="1"/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Based on unfair trade practices in intellectual property (IP)</a:t>
            </a:r>
          </a:p>
        </p:txBody>
      </p:sp>
    </p:spTree>
    <p:extLst>
      <p:ext uri="{BB962C8B-B14F-4D97-AF65-F5344CB8AC3E}">
        <p14:creationId xmlns:p14="http://schemas.microsoft.com/office/powerpoint/2010/main" val="17169032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Chi</a:t>
            </a:r>
            <a:r>
              <a:rPr lang="en-US" dirty="0"/>
              <a:t>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1897" y="544023"/>
            <a:ext cx="9652000" cy="6161687"/>
          </a:xfrm>
        </p:spPr>
        <p:txBody>
          <a:bodyPr>
            <a:normAutofit/>
          </a:bodyPr>
          <a:lstStyle/>
          <a:p>
            <a:r>
              <a:rPr lang="en-US" dirty="0"/>
              <a:t>Concerns about China’s IP practices pre-existed Trump</a:t>
            </a:r>
          </a:p>
          <a:p>
            <a:pPr lvl="1"/>
            <a:r>
              <a:rPr lang="en-US" dirty="0"/>
              <a:t>Theft of technology secrets</a:t>
            </a:r>
          </a:p>
          <a:p>
            <a:pPr lvl="1"/>
            <a:r>
              <a:rPr lang="en-US" dirty="0"/>
              <a:t>Forcing investors in China into joint ventures and sharing technology</a:t>
            </a:r>
          </a:p>
          <a:p>
            <a:r>
              <a:rPr lang="en-US" dirty="0"/>
              <a:t>Prior to Trump, complaints had been voiced by US and EU, but nothing had been done</a:t>
            </a:r>
          </a:p>
          <a:p>
            <a:r>
              <a:rPr lang="en-US" dirty="0"/>
              <a:t>US initiated investigation under Section 301 of US trade law (unfair trade practices)</a:t>
            </a:r>
          </a:p>
          <a:p>
            <a:pPr lvl="1"/>
            <a:r>
              <a:rPr lang="en-US" dirty="0"/>
              <a:t>Aug 18, 2017:  Investigation initiated</a:t>
            </a:r>
          </a:p>
          <a:p>
            <a:pPr lvl="1"/>
            <a:r>
              <a:rPr lang="en-US" dirty="0"/>
              <a:t>Mar 22, 2018:  Report finds unfair trade and recommends tariffs</a:t>
            </a:r>
          </a:p>
          <a:p>
            <a:r>
              <a:rPr lang="en-US" dirty="0"/>
              <a:t>Since then, Trump has announced and then implemented multiple rounds of tariffs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8661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165600" y="6245225"/>
            <a:ext cx="3860800" cy="476250"/>
          </a:xfrm>
          <a:noFill/>
        </p:spPr>
        <p:txBody>
          <a:bodyPr/>
          <a:lstStyle/>
          <a:p>
            <a:endParaRPr lang="en-US" dirty="0">
              <a:latin typeface="Arial" pitchFamily="-109" charset="0"/>
            </a:endParaRP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39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FFFF"/>
                </a:solidFill>
                <a:ea typeface="ＭＳ Ｐゴシック" pitchFamily="-109" charset="-128"/>
                <a:cs typeface="ＭＳ Ｐゴシック" pitchFamily="-109" charset="-128"/>
              </a:rPr>
              <a:t>Tru</a:t>
            </a:r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mp’s Trade Actions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9805" y="1198180"/>
            <a:ext cx="9198857" cy="4792717"/>
          </a:xfrm>
          <a:ln w="76200"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36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Mar 1, 2018:  Announces tariffs on steel and aluminum</a:t>
            </a:r>
          </a:p>
          <a:p>
            <a:r>
              <a:rPr lang="en-US" sz="36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May 23, 2018:  Initiates Commerce Dept investigation of car and car part imports</a:t>
            </a:r>
          </a:p>
          <a:p>
            <a:pPr eaLnBrk="1" hangingPunct="1"/>
            <a:r>
              <a:rPr lang="en-US" sz="36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Jul 6, 2018:  First tariffs on China</a:t>
            </a:r>
            <a:r>
              <a:rPr lang="en-US" sz="3600" dirty="0">
                <a:ea typeface="ＭＳ Ｐゴシック" pitchFamily="-109" charset="-128"/>
                <a:cs typeface="ＭＳ Ｐゴシック" pitchFamily="-109" charset="-128"/>
              </a:rPr>
              <a:t> </a:t>
            </a:r>
            <a:r>
              <a:rPr lang="en-US" sz="36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, $34 billion</a:t>
            </a:r>
          </a:p>
          <a:p>
            <a:pPr eaLnBrk="1" hangingPunct="1"/>
            <a:r>
              <a:rPr lang="en-US" sz="3600" dirty="0">
                <a:ea typeface="ＭＳ Ｐゴシック" pitchFamily="-109" charset="-128"/>
                <a:cs typeface="ＭＳ Ｐゴシック" pitchFamily="-109" charset="-128"/>
              </a:rPr>
              <a:t>Aug 23, 2018:  Second tariffs on China, $16 billion</a:t>
            </a:r>
          </a:p>
          <a:p>
            <a:pPr eaLnBrk="1" hangingPunct="1"/>
            <a:r>
              <a:rPr lang="en-US" sz="3600" dirty="0">
                <a:ea typeface="ＭＳ Ｐゴシック" pitchFamily="-109" charset="-128"/>
                <a:cs typeface="ＭＳ Ｐゴシック" pitchFamily="-109" charset="-128"/>
              </a:rPr>
              <a:t>Sep 24, 2018:  Third tariffs on China, $200 billion</a:t>
            </a:r>
          </a:p>
        </p:txBody>
      </p:sp>
    </p:spTree>
    <p:extLst>
      <p:ext uri="{BB962C8B-B14F-4D97-AF65-F5344CB8AC3E}">
        <p14:creationId xmlns:p14="http://schemas.microsoft.com/office/powerpoint/2010/main" val="2008027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29" y="96837"/>
            <a:ext cx="9652000" cy="1127125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439" y="1137267"/>
            <a:ext cx="8698278" cy="5061734"/>
          </a:xfrm>
        </p:spPr>
        <p:txBody>
          <a:bodyPr>
            <a:normAutofit/>
          </a:bodyPr>
          <a:lstStyle/>
          <a:p>
            <a:r>
              <a:rPr lang="en-US" sz="3200" dirty="0"/>
              <a:t>Features of Michigan’s Trade</a:t>
            </a:r>
          </a:p>
          <a:p>
            <a:r>
              <a:rPr lang="en-US" sz="3200" dirty="0"/>
              <a:t>President Trump’s 2018 Trade Actions</a:t>
            </a:r>
          </a:p>
          <a:p>
            <a:pPr lvl="1"/>
            <a:r>
              <a:rPr lang="en-US" sz="2800" dirty="0"/>
              <a:t>Trade War</a:t>
            </a:r>
          </a:p>
          <a:p>
            <a:pPr lvl="2"/>
            <a:r>
              <a:rPr lang="en-US" sz="2800" dirty="0"/>
              <a:t>Solar Panels and Washing Machines</a:t>
            </a:r>
          </a:p>
          <a:p>
            <a:pPr lvl="2"/>
            <a:r>
              <a:rPr lang="en-US" sz="2800" dirty="0"/>
              <a:t>Steel and Aluminum</a:t>
            </a:r>
          </a:p>
          <a:p>
            <a:pPr lvl="2"/>
            <a:r>
              <a:rPr lang="en-US" sz="2800" dirty="0"/>
              <a:t>Cars (threat)</a:t>
            </a:r>
          </a:p>
          <a:p>
            <a:pPr lvl="2"/>
            <a:r>
              <a:rPr lang="en-US" sz="2800" dirty="0"/>
              <a:t>China</a:t>
            </a:r>
          </a:p>
          <a:p>
            <a:pPr lvl="1"/>
            <a:r>
              <a:rPr lang="en-US" sz="2800" dirty="0"/>
              <a:t>Free Trade Agreements</a:t>
            </a:r>
          </a:p>
          <a:p>
            <a:pPr lvl="2"/>
            <a:r>
              <a:rPr lang="en-US" sz="2800" dirty="0"/>
              <a:t>Korea-US Trade Agreement Amended</a:t>
            </a:r>
          </a:p>
          <a:p>
            <a:pPr lvl="2"/>
            <a:r>
              <a:rPr lang="en-US" sz="2800" dirty="0"/>
              <a:t>NAFTA → USMCA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4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248FB62-9C8C-5342-BB00-1A8A3FCB102A}"/>
              </a:ext>
            </a:extLst>
          </p:cNvPr>
          <p:cNvCxnSpPr/>
          <p:nvPr/>
        </p:nvCxnSpPr>
        <p:spPr>
          <a:xfrm>
            <a:off x="2875935" y="3082130"/>
            <a:ext cx="17698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C75A49A-3B2D-D44E-94B6-E44F47EF36AF}"/>
              </a:ext>
            </a:extLst>
          </p:cNvPr>
          <p:cNvCxnSpPr>
            <a:cxnSpLocks/>
          </p:cNvCxnSpPr>
          <p:nvPr/>
        </p:nvCxnSpPr>
        <p:spPr>
          <a:xfrm>
            <a:off x="2947312" y="5332330"/>
            <a:ext cx="53864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36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Chi</a:t>
            </a:r>
            <a:r>
              <a:rPr lang="en-US" dirty="0"/>
              <a:t>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455" y="1087822"/>
            <a:ext cx="9652000" cy="4828114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/>
              <a:t>This is a “Trade War”:  Tariffs and retaliation</a:t>
            </a:r>
          </a:p>
          <a:p>
            <a:pPr lvl="1"/>
            <a:r>
              <a:rPr lang="en-US" sz="3600" dirty="0"/>
              <a:t>US tariffs on $34 billion Jul 6 were matched that day by China tariffs on $34 billion of US exports</a:t>
            </a:r>
          </a:p>
          <a:p>
            <a:pPr lvl="1"/>
            <a:r>
              <a:rPr lang="en-US" sz="3600" dirty="0"/>
              <a:t>US tariffs on $16 billion Aug 23 were matched that day by China tariffs on $16 billion of US exports</a:t>
            </a:r>
          </a:p>
          <a:p>
            <a:pPr lvl="1"/>
            <a:r>
              <a:rPr lang="en-US" sz="3600" dirty="0"/>
              <a:t>US tariffs on $200 billion Sep 24 were less-than-matched by China on $60 billion of US exports</a:t>
            </a:r>
          </a:p>
          <a:p>
            <a:pPr lvl="1"/>
            <a:r>
              <a:rPr lang="en-US" sz="3600" dirty="0"/>
              <a:t>Trump said he’d use tariffs on still more ($267 billion), approaching </a:t>
            </a:r>
            <a:r>
              <a:rPr lang="en-US" sz="3600" u="sng" dirty="0"/>
              <a:t>all</a:t>
            </a:r>
            <a:r>
              <a:rPr lang="en-US" sz="3600" dirty="0"/>
              <a:t> of China’s exports to US</a:t>
            </a:r>
          </a:p>
          <a:p>
            <a:pPr lvl="2"/>
            <a:r>
              <a:rPr lang="en-US" sz="3600" dirty="0"/>
              <a:t>Did </a:t>
            </a:r>
            <a:r>
              <a:rPr lang="en-US" sz="3600" u="sng" dirty="0"/>
              <a:t>not</a:t>
            </a:r>
            <a:r>
              <a:rPr lang="en-US" sz="3600" dirty="0"/>
              <a:t> do that;  delayed for China-US trade talks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0830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Chi</a:t>
            </a:r>
            <a:r>
              <a:rPr lang="en-US" dirty="0"/>
              <a:t>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3409" y="887717"/>
            <a:ext cx="9652000" cy="5478960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What’s the point?</a:t>
            </a:r>
          </a:p>
          <a:p>
            <a:pPr lvl="1"/>
            <a:r>
              <a:rPr lang="en-US" sz="3600" dirty="0"/>
              <a:t>To get China to stop its IP practices?</a:t>
            </a:r>
          </a:p>
          <a:p>
            <a:pPr lvl="1"/>
            <a:r>
              <a:rPr lang="en-US" sz="3600" dirty="0"/>
              <a:t>To reduce the US bilateral trade deficit with China?</a:t>
            </a:r>
          </a:p>
          <a:p>
            <a:pPr lvl="1"/>
            <a:r>
              <a:rPr lang="en-US" sz="3600" dirty="0"/>
              <a:t>To stop China’s rise as an economy and as a world power?</a:t>
            </a:r>
          </a:p>
          <a:p>
            <a:r>
              <a:rPr lang="en-US" sz="4000" dirty="0"/>
              <a:t>Who will “win”?</a:t>
            </a:r>
          </a:p>
          <a:p>
            <a:pPr lvl="1"/>
            <a:r>
              <a:rPr lang="en-US" sz="3600" dirty="0"/>
              <a:t>Nobody!  Everybody loses from tariffs</a:t>
            </a:r>
          </a:p>
          <a:p>
            <a:pPr lvl="1"/>
            <a:r>
              <a:rPr lang="en-US" sz="3600" dirty="0"/>
              <a:t>Trump says it’s “easy to win” because he measures success from trade deficit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774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468776-0EF1-5648-8A1E-04B6EA1B4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68840A7F-6F35-1A42-8E64-37541B5D86B3}"/>
              </a:ext>
            </a:extLst>
          </p:cNvPr>
          <p:cNvSpPr txBox="1">
            <a:spLocks/>
          </p:cNvSpPr>
          <p:nvPr/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F085D5-EC86-4F6A-B501-C1359CB39116}" type="slidenum">
              <a:rPr lang="en-GB" smtClean="0"/>
              <a:pPr/>
              <a:t>42</a:t>
            </a:fld>
            <a:endParaRPr lang="en-GB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2B7DBD5-254C-194A-A222-B875A98A3E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1369169"/>
              </p:ext>
            </p:extLst>
          </p:nvPr>
        </p:nvGraphicFramePr>
        <p:xfrm>
          <a:off x="1136729" y="379118"/>
          <a:ext cx="9918543" cy="6099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F88138F-E798-F24A-930A-78CDA61E2798}"/>
              </a:ext>
            </a:extLst>
          </p:cNvPr>
          <p:cNvCxnSpPr>
            <a:cxnSpLocks/>
          </p:cNvCxnSpPr>
          <p:nvPr/>
        </p:nvCxnSpPr>
        <p:spPr>
          <a:xfrm>
            <a:off x="7841953" y="1083649"/>
            <a:ext cx="0" cy="4760259"/>
          </a:xfrm>
          <a:prstGeom prst="line">
            <a:avLst/>
          </a:prstGeom>
          <a:ln w="57150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11C3438-C586-1845-BCBC-949B7D2CEFBC}"/>
              </a:ext>
            </a:extLst>
          </p:cNvPr>
          <p:cNvCxnSpPr>
            <a:cxnSpLocks/>
          </p:cNvCxnSpPr>
          <p:nvPr/>
        </p:nvCxnSpPr>
        <p:spPr>
          <a:xfrm>
            <a:off x="9006541" y="1066801"/>
            <a:ext cx="0" cy="4760259"/>
          </a:xfrm>
          <a:prstGeom prst="line">
            <a:avLst/>
          </a:prstGeom>
          <a:ln w="57150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45C99FE-31D4-B84D-9281-F5DD8D4FF301}"/>
              </a:ext>
            </a:extLst>
          </p:cNvPr>
          <p:cNvCxnSpPr>
            <a:cxnSpLocks/>
          </p:cNvCxnSpPr>
          <p:nvPr/>
        </p:nvCxnSpPr>
        <p:spPr>
          <a:xfrm>
            <a:off x="9819341" y="1071283"/>
            <a:ext cx="0" cy="4760259"/>
          </a:xfrm>
          <a:prstGeom prst="line">
            <a:avLst/>
          </a:prstGeom>
          <a:ln w="57150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C90678A-BFD8-5040-B1B9-D0BE1B09B77F}"/>
              </a:ext>
            </a:extLst>
          </p:cNvPr>
          <p:cNvSpPr txBox="1"/>
          <p:nvPr/>
        </p:nvSpPr>
        <p:spPr>
          <a:xfrm>
            <a:off x="10498667" y="338667"/>
            <a:ext cx="2280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Tariffs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19AEC31-6D67-4A41-A9F4-576AA65CB4A4}"/>
              </a:ext>
            </a:extLst>
          </p:cNvPr>
          <p:cNvCxnSpPr>
            <a:cxnSpLocks/>
          </p:cNvCxnSpPr>
          <p:nvPr/>
        </p:nvCxnSpPr>
        <p:spPr>
          <a:xfrm flipH="1">
            <a:off x="7917085" y="795868"/>
            <a:ext cx="2513849" cy="431049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3F86D68-3146-FA4C-B1DC-4E5CC78C06F1}"/>
              </a:ext>
            </a:extLst>
          </p:cNvPr>
          <p:cNvCxnSpPr>
            <a:cxnSpLocks/>
          </p:cNvCxnSpPr>
          <p:nvPr/>
        </p:nvCxnSpPr>
        <p:spPr>
          <a:xfrm flipH="1">
            <a:off x="9074552" y="810228"/>
            <a:ext cx="1358096" cy="405114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0266FC1-245E-324B-BCF9-461D23E5EE76}"/>
              </a:ext>
            </a:extLst>
          </p:cNvPr>
          <p:cNvCxnSpPr>
            <a:cxnSpLocks/>
          </p:cNvCxnSpPr>
          <p:nvPr/>
        </p:nvCxnSpPr>
        <p:spPr>
          <a:xfrm flipH="1">
            <a:off x="9892496" y="821804"/>
            <a:ext cx="493853" cy="370389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91641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Mi</a:t>
            </a:r>
            <a:r>
              <a:rPr lang="en-US" dirty="0"/>
              <a:t>chigan Exports to China, by Product: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5EFB4E2-6135-A349-B029-A4306A3997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590628"/>
              </p:ext>
            </p:extLst>
          </p:nvPr>
        </p:nvGraphicFramePr>
        <p:xfrm>
          <a:off x="5892692" y="1987056"/>
          <a:ext cx="6027784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5253">
                  <a:extLst>
                    <a:ext uri="{9D8B030D-6E8A-4147-A177-3AD203B41FA5}">
                      <a16:colId xmlns:a16="http://schemas.microsoft.com/office/drawing/2014/main" val="103221697"/>
                    </a:ext>
                  </a:extLst>
                </a:gridCol>
                <a:gridCol w="1562531">
                  <a:extLst>
                    <a:ext uri="{9D8B030D-6E8A-4147-A177-3AD203B41FA5}">
                      <a16:colId xmlns:a16="http://schemas.microsoft.com/office/drawing/2014/main" val="17463673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Value ($ 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832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Transportation 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$1.7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290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Chemicals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$0.4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90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Machinery, Except Electrical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$0.3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693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Computer and Electronic Products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101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All Others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318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Grand Total</a:t>
                      </a:r>
                    </a:p>
                  </a:txBody>
                  <a:tcPr>
                    <a:solidFill>
                      <a:srgbClr val="0C4C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$3.7</a:t>
                      </a:r>
                    </a:p>
                  </a:txBody>
                  <a:tcPr>
                    <a:solidFill>
                      <a:srgbClr val="0C4C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93124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DF2A5E6-0001-BA4A-BA17-7A3489E96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046" y="992189"/>
            <a:ext cx="4191000" cy="5238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04539C-065F-D448-B355-C8C0E7ADB378}"/>
              </a:ext>
            </a:extLst>
          </p:cNvPr>
          <p:cNvSpPr txBox="1"/>
          <p:nvPr/>
        </p:nvSpPr>
        <p:spPr>
          <a:xfrm>
            <a:off x="1403132" y="5864773"/>
            <a:ext cx="42251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 International Trade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37640206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Mi</a:t>
            </a:r>
            <a:r>
              <a:rPr lang="en-US" dirty="0"/>
              <a:t>chigan Imports from China, by Product: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5EFB4E2-6135-A349-B029-A4306A3997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335899"/>
              </p:ext>
            </p:extLst>
          </p:nvPr>
        </p:nvGraphicFramePr>
        <p:xfrm>
          <a:off x="5908457" y="1624450"/>
          <a:ext cx="6027784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3722">
                  <a:extLst>
                    <a:ext uri="{9D8B030D-6E8A-4147-A177-3AD203B41FA5}">
                      <a16:colId xmlns:a16="http://schemas.microsoft.com/office/drawing/2014/main" val="103221697"/>
                    </a:ext>
                  </a:extLst>
                </a:gridCol>
                <a:gridCol w="1594062">
                  <a:extLst>
                    <a:ext uri="{9D8B030D-6E8A-4147-A177-3AD203B41FA5}">
                      <a16:colId xmlns:a16="http://schemas.microsoft.com/office/drawing/2014/main" val="17463673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Value ($ 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832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Transportation 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$3.9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290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Machinery, Except Electrical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$1.2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90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Computer and Electronic Products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$1.1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693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Electrical Equipment, Appliances &amp; Components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$0.7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101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All Others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$2.6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318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Grand Total</a:t>
                      </a:r>
                    </a:p>
                  </a:txBody>
                  <a:tcPr>
                    <a:solidFill>
                      <a:srgbClr val="0C4C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$9.6</a:t>
                      </a:r>
                    </a:p>
                  </a:txBody>
                  <a:tcPr>
                    <a:solidFill>
                      <a:srgbClr val="0C4C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931247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3A6F52C-C79B-8F44-86B1-AF32635EB5B1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453086" y="992189"/>
            <a:ext cx="4191000" cy="52387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C955C3-5B43-B142-AF0C-5F750200D8BF}"/>
              </a:ext>
            </a:extLst>
          </p:cNvPr>
          <p:cNvSpPr txBox="1"/>
          <p:nvPr/>
        </p:nvSpPr>
        <p:spPr>
          <a:xfrm>
            <a:off x="1403132" y="5864773"/>
            <a:ext cx="42251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 International Trade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8023892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Chi</a:t>
            </a:r>
            <a:r>
              <a:rPr lang="en-US" dirty="0"/>
              <a:t>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797" y="885758"/>
            <a:ext cx="9652000" cy="5274495"/>
          </a:xfrm>
        </p:spPr>
        <p:txBody>
          <a:bodyPr>
            <a:normAutofit/>
          </a:bodyPr>
          <a:lstStyle/>
          <a:p>
            <a:r>
              <a:rPr lang="en-US" sz="4000" dirty="0"/>
              <a:t>Bottom line for Michigan</a:t>
            </a:r>
          </a:p>
          <a:p>
            <a:pPr lvl="1"/>
            <a:r>
              <a:rPr lang="en-US" sz="3600" dirty="0"/>
              <a:t>Trade war with China does not appear to hurt Michigan any more than most states</a:t>
            </a:r>
          </a:p>
          <a:p>
            <a:pPr lvl="1"/>
            <a:r>
              <a:rPr lang="en-US" sz="3600" dirty="0"/>
              <a:t>Michigan’s exports to China won’t respond much to China’s tariffs</a:t>
            </a:r>
          </a:p>
          <a:p>
            <a:pPr lvl="2"/>
            <a:r>
              <a:rPr lang="en-US" sz="3200" dirty="0"/>
              <a:t>(Compare to soybean exporters, who compete with Brazil)</a:t>
            </a:r>
          </a:p>
          <a:p>
            <a:pPr lvl="1"/>
            <a:r>
              <a:rPr lang="en-US" sz="3600" dirty="0"/>
              <a:t>Michigan’s imports from China are mostly similar to other states’</a:t>
            </a:r>
          </a:p>
          <a:p>
            <a:pPr lvl="2"/>
            <a:r>
              <a:rPr lang="en-US" sz="3200" dirty="0"/>
              <a:t>Some can be bought from other countries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5838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52F21-707D-0848-98A1-7EB086319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95B095-70C4-C84B-9CA0-A2D06EC83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100" y="2362200"/>
            <a:ext cx="5765800" cy="2133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695A1B8-A99B-5441-958F-6D44088A1B94}"/>
              </a:ext>
            </a:extLst>
          </p:cNvPr>
          <p:cNvSpPr/>
          <p:nvPr/>
        </p:nvSpPr>
        <p:spPr>
          <a:xfrm>
            <a:off x="594360" y="194310"/>
            <a:ext cx="6938010" cy="11087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069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Tra</a:t>
            </a:r>
            <a:r>
              <a:rPr lang="en-US" dirty="0"/>
              <a:t>de War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2A47784-5829-CA45-AF84-5CA9A96E6C4D}"/>
              </a:ext>
            </a:extLst>
          </p:cNvPr>
          <p:cNvSpPr txBox="1">
            <a:spLocks/>
          </p:cNvSpPr>
          <p:nvPr/>
        </p:nvSpPr>
        <p:spPr>
          <a:xfrm>
            <a:off x="1439797" y="885758"/>
            <a:ext cx="9652000" cy="527449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Effects of the 2018 Trade War</a:t>
            </a:r>
          </a:p>
          <a:p>
            <a:pPr lvl="1"/>
            <a:r>
              <a:rPr lang="en-US" sz="3600" dirty="0"/>
              <a:t>US average tariffs rose, in 6 waves</a:t>
            </a:r>
          </a:p>
          <a:p>
            <a:pPr lvl="1"/>
            <a:r>
              <a:rPr lang="en-US" sz="3600" dirty="0"/>
              <a:t>Prices of imports in US rose</a:t>
            </a:r>
          </a:p>
          <a:p>
            <a:pPr lvl="1"/>
            <a:r>
              <a:rPr lang="en-US" sz="3600" dirty="0"/>
              <a:t>Quantity of imports fell</a:t>
            </a:r>
          </a:p>
          <a:p>
            <a:pPr lvl="1"/>
            <a:r>
              <a:rPr lang="en-US" sz="3600" dirty="0"/>
              <a:t>Number of imported varieties fell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EE7097-1A1C-FD46-9957-09B50ADD0E87}"/>
              </a:ext>
            </a:extLst>
          </p:cNvPr>
          <p:cNvSpPr txBox="1"/>
          <p:nvPr/>
        </p:nvSpPr>
        <p:spPr>
          <a:xfrm>
            <a:off x="867104" y="5486400"/>
            <a:ext cx="7362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Amiti</a:t>
            </a:r>
            <a:r>
              <a:rPr lang="en-US" dirty="0"/>
              <a:t>, Redding, and Weinstein, “The Impact of the 2018 Trade War on U.S. Prices and Welfare,” CEPR Discussion Paper DP13564, March 1, 2019. </a:t>
            </a:r>
          </a:p>
        </p:txBody>
      </p:sp>
    </p:spTree>
    <p:extLst>
      <p:ext uri="{BB962C8B-B14F-4D97-AF65-F5344CB8AC3E}">
        <p14:creationId xmlns:p14="http://schemas.microsoft.com/office/powerpoint/2010/main" val="22515904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Tra</a:t>
            </a:r>
            <a:r>
              <a:rPr lang="en-US" dirty="0"/>
              <a:t>de War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9D0023-70AB-A64F-BE30-AFB0B4A1B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931" y="945931"/>
            <a:ext cx="8528137" cy="51395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B5B307-B734-9F4D-98D3-01CD603D08A6}"/>
              </a:ext>
            </a:extLst>
          </p:cNvPr>
          <p:cNvSpPr txBox="1"/>
          <p:nvPr/>
        </p:nvSpPr>
        <p:spPr>
          <a:xfrm>
            <a:off x="2711668" y="1024758"/>
            <a:ext cx="6905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Waves of tariffs:</a:t>
            </a:r>
          </a:p>
          <a:p>
            <a:r>
              <a:rPr lang="en-US" dirty="0"/>
              <a:t>              1                      2                       3          4                       5          6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2E54B2-7AE4-D049-BEDC-60BCAD39F68B}"/>
              </a:ext>
            </a:extLst>
          </p:cNvPr>
          <p:cNvSpPr txBox="1"/>
          <p:nvPr/>
        </p:nvSpPr>
        <p:spPr>
          <a:xfrm>
            <a:off x="3173575" y="6045959"/>
            <a:ext cx="7362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Amiti</a:t>
            </a:r>
            <a:r>
              <a:rPr lang="en-US" dirty="0"/>
              <a:t>, et al. 2019. </a:t>
            </a:r>
          </a:p>
        </p:txBody>
      </p:sp>
    </p:spTree>
    <p:extLst>
      <p:ext uri="{BB962C8B-B14F-4D97-AF65-F5344CB8AC3E}">
        <p14:creationId xmlns:p14="http://schemas.microsoft.com/office/powerpoint/2010/main" val="23476897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Tra</a:t>
            </a:r>
            <a:r>
              <a:rPr lang="en-US" dirty="0"/>
              <a:t>de War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0FA054-7378-0341-BDFD-0A07415D2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760" y="930166"/>
            <a:ext cx="9008480" cy="52656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CEC78C-CF14-3F43-B845-669328A56821}"/>
              </a:ext>
            </a:extLst>
          </p:cNvPr>
          <p:cNvSpPr txBox="1"/>
          <p:nvPr/>
        </p:nvSpPr>
        <p:spPr>
          <a:xfrm>
            <a:off x="3173575" y="6114198"/>
            <a:ext cx="7362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Amiti</a:t>
            </a:r>
            <a:r>
              <a:rPr lang="en-US" dirty="0"/>
              <a:t>, et al. 2019. </a:t>
            </a:r>
          </a:p>
        </p:txBody>
      </p:sp>
    </p:spTree>
    <p:extLst>
      <p:ext uri="{BB962C8B-B14F-4D97-AF65-F5344CB8AC3E}">
        <p14:creationId xmlns:p14="http://schemas.microsoft.com/office/powerpoint/2010/main" val="3030500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529" y="62966"/>
            <a:ext cx="6329071" cy="1127125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Fea</a:t>
            </a:r>
            <a:r>
              <a:rPr lang="en-US" dirty="0"/>
              <a:t>tures of Michigan’s Trade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4E0C39-F296-2147-A1FB-1C056279798F}"/>
              </a:ext>
            </a:extLst>
          </p:cNvPr>
          <p:cNvSpPr/>
          <p:nvPr/>
        </p:nvSpPr>
        <p:spPr>
          <a:xfrm>
            <a:off x="594360" y="194310"/>
            <a:ext cx="6938010" cy="11087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67F3FF-5FFC-304E-A8A5-56BBD97AD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397" y="2427316"/>
            <a:ext cx="10920048" cy="174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3886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Tra</a:t>
            </a:r>
            <a:r>
              <a:rPr lang="en-US" dirty="0"/>
              <a:t>de War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2A47784-5829-CA45-AF84-5CA9A96E6C4D}"/>
              </a:ext>
            </a:extLst>
          </p:cNvPr>
          <p:cNvSpPr txBox="1">
            <a:spLocks/>
          </p:cNvSpPr>
          <p:nvPr/>
        </p:nvSpPr>
        <p:spPr>
          <a:xfrm>
            <a:off x="1439797" y="885758"/>
            <a:ext cx="9652000" cy="527449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Effects of the 2018 Trade War</a:t>
            </a:r>
          </a:p>
          <a:p>
            <a:pPr lvl="1"/>
            <a:r>
              <a:rPr lang="en-US" sz="3600" dirty="0"/>
              <a:t>Effects varied across US</a:t>
            </a:r>
          </a:p>
          <a:p>
            <a:pPr lvl="2"/>
            <a:r>
              <a:rPr lang="en-US" sz="3600" dirty="0"/>
              <a:t>US tariffs hit Michigan, hard</a:t>
            </a:r>
          </a:p>
          <a:p>
            <a:pPr lvl="2"/>
            <a:r>
              <a:rPr lang="en-US" sz="3600" dirty="0"/>
              <a:t>Foreign tariffs did not hit Michigan hard</a:t>
            </a:r>
          </a:p>
          <a:p>
            <a:pPr lvl="2"/>
            <a:r>
              <a:rPr lang="en-US" sz="3600" dirty="0"/>
              <a:t>Real wages fell most in states </a:t>
            </a:r>
            <a:r>
              <a:rPr lang="en-US" sz="3600" u="sng" dirty="0"/>
              <a:t>other than</a:t>
            </a:r>
            <a:r>
              <a:rPr lang="en-US" sz="3600" dirty="0"/>
              <a:t> Michigan</a:t>
            </a:r>
          </a:p>
          <a:p>
            <a:pPr lvl="2"/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A85F0D-F88D-4E4F-B4DC-05E7B76CCFC0}"/>
              </a:ext>
            </a:extLst>
          </p:cNvPr>
          <p:cNvSpPr txBox="1"/>
          <p:nvPr/>
        </p:nvSpPr>
        <p:spPr>
          <a:xfrm>
            <a:off x="867104" y="5486400"/>
            <a:ext cx="5644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Fajgelbaum</a:t>
            </a:r>
            <a:r>
              <a:rPr lang="en-US" dirty="0"/>
              <a:t>, Goldberg, Kennedy, and Khandelwal, “The Return to Protectionism,”</a:t>
            </a:r>
            <a:r>
              <a:rPr lang="en-US" b="1" dirty="0"/>
              <a:t> </a:t>
            </a:r>
            <a:r>
              <a:rPr lang="en-US" dirty="0"/>
              <a:t>March 3, 2019. </a:t>
            </a:r>
          </a:p>
        </p:txBody>
      </p:sp>
    </p:spTree>
    <p:extLst>
      <p:ext uri="{BB962C8B-B14F-4D97-AF65-F5344CB8AC3E}">
        <p14:creationId xmlns:p14="http://schemas.microsoft.com/office/powerpoint/2010/main" val="31330283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Tra</a:t>
            </a:r>
            <a:r>
              <a:rPr lang="en-US" dirty="0"/>
              <a:t>de War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25C16E-2A12-A54B-A0F8-4AFF5B340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4109" y="950016"/>
            <a:ext cx="7488621" cy="52489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4B8FE0-3271-A548-8D0E-CADB7C34C491}"/>
              </a:ext>
            </a:extLst>
          </p:cNvPr>
          <p:cNvSpPr txBox="1"/>
          <p:nvPr/>
        </p:nvSpPr>
        <p:spPr>
          <a:xfrm>
            <a:off x="3521059" y="616826"/>
            <a:ext cx="565982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Tariff Increase on US Imports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1D003E-35A6-EA41-9100-61D5E70736DA}"/>
              </a:ext>
            </a:extLst>
          </p:cNvPr>
          <p:cNvSpPr txBox="1"/>
          <p:nvPr/>
        </p:nvSpPr>
        <p:spPr>
          <a:xfrm>
            <a:off x="3228166" y="6073253"/>
            <a:ext cx="564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Fajgelbaum</a:t>
            </a:r>
            <a:r>
              <a:rPr lang="en-US" dirty="0"/>
              <a:t>, et al. 2019. </a:t>
            </a:r>
          </a:p>
        </p:txBody>
      </p:sp>
    </p:spTree>
    <p:extLst>
      <p:ext uri="{BB962C8B-B14F-4D97-AF65-F5344CB8AC3E}">
        <p14:creationId xmlns:p14="http://schemas.microsoft.com/office/powerpoint/2010/main" val="25751274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Tra</a:t>
            </a:r>
            <a:r>
              <a:rPr lang="en-US" dirty="0"/>
              <a:t>de War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01614B-82D6-B34C-992C-85CD56A71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410" y="931317"/>
            <a:ext cx="7495041" cy="52688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65352F-1898-C145-A747-948318F94CD1}"/>
              </a:ext>
            </a:extLst>
          </p:cNvPr>
          <p:cNvSpPr txBox="1"/>
          <p:nvPr/>
        </p:nvSpPr>
        <p:spPr>
          <a:xfrm>
            <a:off x="3521059" y="616826"/>
            <a:ext cx="565982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Tariff Increase on US Exports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660839-533C-FB43-A0AA-B9B6C6F44EFD}"/>
              </a:ext>
            </a:extLst>
          </p:cNvPr>
          <p:cNvSpPr txBox="1"/>
          <p:nvPr/>
        </p:nvSpPr>
        <p:spPr>
          <a:xfrm>
            <a:off x="3228166" y="6073253"/>
            <a:ext cx="564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dirty="0" err="1"/>
              <a:t>Fajgelbaum</a:t>
            </a:r>
            <a:r>
              <a:rPr lang="en-US" dirty="0"/>
              <a:t>, et al. 2019. </a:t>
            </a:r>
          </a:p>
        </p:txBody>
      </p:sp>
    </p:spTree>
    <p:extLst>
      <p:ext uri="{BB962C8B-B14F-4D97-AF65-F5344CB8AC3E}">
        <p14:creationId xmlns:p14="http://schemas.microsoft.com/office/powerpoint/2010/main" val="21926500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Tra</a:t>
            </a:r>
            <a:r>
              <a:rPr lang="en-US" dirty="0"/>
              <a:t>de War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65352F-1898-C145-A747-948318F94CD1}"/>
              </a:ext>
            </a:extLst>
          </p:cNvPr>
          <p:cNvSpPr txBox="1"/>
          <p:nvPr/>
        </p:nvSpPr>
        <p:spPr>
          <a:xfrm>
            <a:off x="3082413" y="395600"/>
            <a:ext cx="64745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Tariff Increases on US Exports:  EU vs China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1D528B-FB89-EF49-96B2-5FD3991C3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186" y="870153"/>
            <a:ext cx="10641676" cy="56912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405544-8C0F-384E-9EF3-DD9C4966B270}"/>
              </a:ext>
            </a:extLst>
          </p:cNvPr>
          <p:cNvSpPr txBox="1"/>
          <p:nvPr/>
        </p:nvSpPr>
        <p:spPr>
          <a:xfrm>
            <a:off x="2094271" y="6488668"/>
            <a:ext cx="3303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</a:t>
            </a:r>
            <a:r>
              <a:rPr lang="en-US" i="1" dirty="0"/>
              <a:t>Economist</a:t>
            </a:r>
            <a:r>
              <a:rPr lang="en-US" dirty="0"/>
              <a:t> 4/27/19</a:t>
            </a:r>
          </a:p>
        </p:txBody>
      </p:sp>
    </p:spTree>
    <p:extLst>
      <p:ext uri="{BB962C8B-B14F-4D97-AF65-F5344CB8AC3E}">
        <p14:creationId xmlns:p14="http://schemas.microsoft.com/office/powerpoint/2010/main" val="33957448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52F21-707D-0848-98A1-7EB086319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95B095-70C4-C84B-9CA0-A2D06EC83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100" y="2362200"/>
            <a:ext cx="5765800" cy="2133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695A1B8-A99B-5441-958F-6D44088A1B94}"/>
              </a:ext>
            </a:extLst>
          </p:cNvPr>
          <p:cNvSpPr/>
          <p:nvPr/>
        </p:nvSpPr>
        <p:spPr>
          <a:xfrm>
            <a:off x="594360" y="194310"/>
            <a:ext cx="6938010" cy="11087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716E18-EF61-444A-AA92-4E6C1ABAAB31}"/>
              </a:ext>
            </a:extLst>
          </p:cNvPr>
          <p:cNvSpPr txBox="1"/>
          <p:nvPr/>
        </p:nvSpPr>
        <p:spPr>
          <a:xfrm>
            <a:off x="6355829" y="2623278"/>
            <a:ext cx="3417758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C4C88"/>
                </a:solidFill>
              </a:rPr>
              <a:t>Talks</a:t>
            </a:r>
          </a:p>
        </p:txBody>
      </p:sp>
    </p:spTree>
    <p:extLst>
      <p:ext uri="{BB962C8B-B14F-4D97-AF65-F5344CB8AC3E}">
        <p14:creationId xmlns:p14="http://schemas.microsoft.com/office/powerpoint/2010/main" val="25779827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Tra</a:t>
            </a:r>
            <a:r>
              <a:rPr lang="en-US" dirty="0"/>
              <a:t>de War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2A47784-5829-CA45-AF84-5CA9A96E6C4D}"/>
              </a:ext>
            </a:extLst>
          </p:cNvPr>
          <p:cNvSpPr txBox="1">
            <a:spLocks/>
          </p:cNvSpPr>
          <p:nvPr/>
        </p:nvSpPr>
        <p:spPr>
          <a:xfrm>
            <a:off x="1439797" y="885758"/>
            <a:ext cx="9652000" cy="527449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China-US Trade Talks, I</a:t>
            </a:r>
          </a:p>
          <a:p>
            <a:pPr lvl="1"/>
            <a:r>
              <a:rPr lang="en-US" sz="3600" dirty="0"/>
              <a:t>Talks began in May 2018, in response to Trump’s threat of tariffs</a:t>
            </a:r>
          </a:p>
          <a:p>
            <a:pPr lvl="2"/>
            <a:r>
              <a:rPr lang="en-US" sz="3600" dirty="0"/>
              <a:t>China promised to import more from US and allow more foreign investment</a:t>
            </a:r>
          </a:p>
          <a:p>
            <a:pPr lvl="2"/>
            <a:r>
              <a:rPr lang="en-US" sz="3600" dirty="0"/>
              <a:t>Said to have “averted trade war”</a:t>
            </a:r>
          </a:p>
          <a:p>
            <a:pPr lvl="2"/>
            <a:r>
              <a:rPr lang="en-US" sz="3600" dirty="0"/>
              <a:t>But then talks broke off in early June</a:t>
            </a:r>
          </a:p>
          <a:p>
            <a:pPr lvl="1"/>
            <a:r>
              <a:rPr lang="en-US" sz="3600" dirty="0"/>
              <a:t>Trade war with China Jul, Aug, Sep 2018</a:t>
            </a:r>
          </a:p>
          <a:p>
            <a:pPr lvl="2"/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B901E3-676E-124D-BDE8-E9879B27F847}"/>
              </a:ext>
            </a:extLst>
          </p:cNvPr>
          <p:cNvSpPr txBox="1"/>
          <p:nvPr/>
        </p:nvSpPr>
        <p:spPr>
          <a:xfrm>
            <a:off x="2125022" y="275864"/>
            <a:ext cx="341775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C4C88"/>
                </a:solidFill>
              </a:rPr>
              <a:t>Talks</a:t>
            </a:r>
          </a:p>
        </p:txBody>
      </p:sp>
    </p:spTree>
    <p:extLst>
      <p:ext uri="{BB962C8B-B14F-4D97-AF65-F5344CB8AC3E}">
        <p14:creationId xmlns:p14="http://schemas.microsoft.com/office/powerpoint/2010/main" val="37588594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Tra</a:t>
            </a:r>
            <a:r>
              <a:rPr lang="en-US" dirty="0"/>
              <a:t>de War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2A47784-5829-CA45-AF84-5CA9A96E6C4D}"/>
              </a:ext>
            </a:extLst>
          </p:cNvPr>
          <p:cNvSpPr txBox="1">
            <a:spLocks/>
          </p:cNvSpPr>
          <p:nvPr/>
        </p:nvSpPr>
        <p:spPr>
          <a:xfrm>
            <a:off x="1439797" y="885758"/>
            <a:ext cx="9652000" cy="527449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China-US Trade Talks II</a:t>
            </a:r>
          </a:p>
          <a:p>
            <a:pPr lvl="1"/>
            <a:r>
              <a:rPr lang="en-US" sz="3600" dirty="0"/>
              <a:t>Oct 2018:  US and China postured about renewing trade talks</a:t>
            </a:r>
          </a:p>
          <a:p>
            <a:pPr lvl="1"/>
            <a:r>
              <a:rPr lang="en-US" sz="3600" dirty="0"/>
              <a:t>Nov 1, 2018:  New round of talks began with phone call from Trump to Xi</a:t>
            </a:r>
          </a:p>
          <a:p>
            <a:pPr lvl="1"/>
            <a:r>
              <a:rPr lang="en-US" sz="3600" dirty="0"/>
              <a:t>Dec 2, 2018:  G20 Summit dinner agrees truce:  No more tariffs while talks continue</a:t>
            </a:r>
          </a:p>
          <a:p>
            <a:pPr lvl="1"/>
            <a:r>
              <a:rPr lang="en-US" sz="3600" dirty="0"/>
              <a:t>Talks are still underway, but said to be approaching a deal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15366F-AA7C-9C4C-A897-02CC3B2DED47}"/>
              </a:ext>
            </a:extLst>
          </p:cNvPr>
          <p:cNvSpPr txBox="1"/>
          <p:nvPr/>
        </p:nvSpPr>
        <p:spPr>
          <a:xfrm>
            <a:off x="2125022" y="248568"/>
            <a:ext cx="341775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C4C88"/>
                </a:solidFill>
              </a:rPr>
              <a:t>Talks</a:t>
            </a:r>
          </a:p>
        </p:txBody>
      </p:sp>
    </p:spTree>
    <p:extLst>
      <p:ext uri="{BB962C8B-B14F-4D97-AF65-F5344CB8AC3E}">
        <p14:creationId xmlns:p14="http://schemas.microsoft.com/office/powerpoint/2010/main" val="14689096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Tra</a:t>
            </a:r>
            <a:r>
              <a:rPr lang="en-US" dirty="0"/>
              <a:t>de War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2A47784-5829-CA45-AF84-5CA9A96E6C4D}"/>
              </a:ext>
            </a:extLst>
          </p:cNvPr>
          <p:cNvSpPr txBox="1">
            <a:spLocks/>
          </p:cNvSpPr>
          <p:nvPr/>
        </p:nvSpPr>
        <p:spPr>
          <a:xfrm>
            <a:off x="1439797" y="885758"/>
            <a:ext cx="9652000" cy="527449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China-US Trade Talks II:  Calendar</a:t>
            </a:r>
          </a:p>
          <a:p>
            <a:pPr lvl="1"/>
            <a:r>
              <a:rPr lang="en-US" sz="2800" dirty="0"/>
              <a:t>Nov 9:  He &amp; Mnuchin talk by phone</a:t>
            </a:r>
          </a:p>
          <a:p>
            <a:pPr lvl="1"/>
            <a:r>
              <a:rPr lang="en-US" sz="2800" dirty="0"/>
              <a:t>Jan 7-9:  Talks in Beijing</a:t>
            </a:r>
          </a:p>
          <a:p>
            <a:pPr lvl="1"/>
            <a:r>
              <a:rPr lang="en-US" sz="2800" dirty="0"/>
              <a:t>Jan 30-31:  Talks in DC</a:t>
            </a:r>
          </a:p>
          <a:p>
            <a:pPr lvl="1"/>
            <a:r>
              <a:rPr lang="en-US" sz="2800" dirty="0"/>
              <a:t>Feb 11-15: Talks in Beijing</a:t>
            </a:r>
          </a:p>
          <a:p>
            <a:pPr lvl="1"/>
            <a:r>
              <a:rPr lang="en-US" sz="2800" dirty="0"/>
              <a:t>Feb 21-24: Talks in DC</a:t>
            </a:r>
          </a:p>
          <a:p>
            <a:pPr lvl="1"/>
            <a:r>
              <a:rPr lang="en-US" sz="2800" dirty="0"/>
              <a:t>Mar 28-29: Talks in Beijing</a:t>
            </a:r>
          </a:p>
          <a:p>
            <a:pPr lvl="1"/>
            <a:r>
              <a:rPr lang="en-US" sz="2800" dirty="0"/>
              <a:t>Apr 3-5: Talks in DC</a:t>
            </a:r>
          </a:p>
          <a:p>
            <a:pPr lvl="1"/>
            <a:r>
              <a:rPr lang="en-US" sz="2800" dirty="0"/>
              <a:t>Apr 23-?: Talks in Beijing</a:t>
            </a:r>
          </a:p>
          <a:p>
            <a:pPr lvl="1"/>
            <a:r>
              <a:rPr lang="en-US" sz="2800" dirty="0"/>
              <a:t>May 8-?: Talks in DC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42B7CF-BEE1-BE43-B741-37CF17B28DB6}"/>
              </a:ext>
            </a:extLst>
          </p:cNvPr>
          <p:cNvSpPr txBox="1"/>
          <p:nvPr/>
        </p:nvSpPr>
        <p:spPr>
          <a:xfrm>
            <a:off x="200416" y="5686816"/>
            <a:ext cx="2066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B362D9-B335-B64C-80A6-8AD073853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89" y="6017190"/>
            <a:ext cx="3302000" cy="685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E3FBDA-4AB3-1948-AB22-40316C033B99}"/>
              </a:ext>
            </a:extLst>
          </p:cNvPr>
          <p:cNvSpPr txBox="1"/>
          <p:nvPr/>
        </p:nvSpPr>
        <p:spPr>
          <a:xfrm>
            <a:off x="2125022" y="248568"/>
            <a:ext cx="341775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C4C88"/>
                </a:solidFill>
              </a:rPr>
              <a:t>Talks</a:t>
            </a:r>
          </a:p>
        </p:txBody>
      </p:sp>
    </p:spTree>
    <p:extLst>
      <p:ext uri="{BB962C8B-B14F-4D97-AF65-F5344CB8AC3E}">
        <p14:creationId xmlns:p14="http://schemas.microsoft.com/office/powerpoint/2010/main" val="73347298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Tra</a:t>
            </a:r>
            <a:r>
              <a:rPr lang="en-US" dirty="0"/>
              <a:t>de War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E35B757-BB25-4A45-AA74-2E1C66E09C2E}"/>
              </a:ext>
            </a:extLst>
          </p:cNvPr>
          <p:cNvSpPr txBox="1"/>
          <p:nvPr/>
        </p:nvSpPr>
        <p:spPr>
          <a:xfrm>
            <a:off x="2125022" y="248568"/>
            <a:ext cx="341775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C4C88"/>
                </a:solidFill>
              </a:rPr>
              <a:t>Talks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2A47784-5829-CA45-AF84-5CA9A96E6C4D}"/>
              </a:ext>
            </a:extLst>
          </p:cNvPr>
          <p:cNvSpPr txBox="1">
            <a:spLocks/>
          </p:cNvSpPr>
          <p:nvPr/>
        </p:nvSpPr>
        <p:spPr>
          <a:xfrm>
            <a:off x="162143" y="1515649"/>
            <a:ext cx="6238658" cy="521082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500" dirty="0"/>
              <a:t>Nov 29, WSJ: U.S., China </a:t>
            </a:r>
            <a:r>
              <a:rPr lang="en-US" sz="1500" dirty="0">
                <a:solidFill>
                  <a:schemeClr val="tx1"/>
                </a:solidFill>
              </a:rPr>
              <a:t>Exploring Deal </a:t>
            </a:r>
            <a:r>
              <a:rPr lang="en-US" sz="1500" dirty="0"/>
              <a:t>to Ease Trade Tensions</a:t>
            </a:r>
          </a:p>
          <a:p>
            <a:pPr lvl="1"/>
            <a:r>
              <a:rPr lang="en-US" sz="1500" dirty="0"/>
              <a:t>Dec 4, WSJ: Trump Names </a:t>
            </a:r>
            <a:r>
              <a:rPr lang="en-US" sz="1500" dirty="0" err="1"/>
              <a:t>Lighthizer</a:t>
            </a:r>
            <a:r>
              <a:rPr lang="en-US" sz="1500" dirty="0"/>
              <a:t> to Run U.S.-China Negotiations</a:t>
            </a:r>
          </a:p>
          <a:p>
            <a:pPr lvl="1"/>
            <a:r>
              <a:rPr lang="en-US" sz="1500" dirty="0"/>
              <a:t>Dec 30,  FT: China and US hail ‘positive progress’ on trade talks</a:t>
            </a:r>
          </a:p>
          <a:p>
            <a:pPr lvl="1"/>
            <a:r>
              <a:rPr lang="en-US" sz="1500" dirty="0"/>
              <a:t>Jan 7, WP: </a:t>
            </a:r>
            <a:r>
              <a:rPr lang="en-US" sz="1500" dirty="0">
                <a:solidFill>
                  <a:schemeClr val="tx1"/>
                </a:solidFill>
              </a:rPr>
              <a:t>Trade talks open</a:t>
            </a:r>
            <a:r>
              <a:rPr lang="en-US" sz="1500" dirty="0"/>
              <a:t> in Beijing amid optimism about an end to U.S.-China dispute</a:t>
            </a:r>
          </a:p>
          <a:p>
            <a:pPr lvl="1"/>
            <a:r>
              <a:rPr lang="en-US" sz="1500" dirty="0"/>
              <a:t>Jan 9, FT: China and US strike upbeat tone after talks but offer few details</a:t>
            </a:r>
          </a:p>
          <a:p>
            <a:pPr lvl="1"/>
            <a:r>
              <a:rPr lang="en-US" sz="1500" dirty="0"/>
              <a:t>Jan 22, FT: US turns down China offer of preparatory trade talks</a:t>
            </a:r>
          </a:p>
          <a:p>
            <a:pPr lvl="1"/>
            <a:r>
              <a:rPr lang="en-US" sz="1500" dirty="0"/>
              <a:t>Jan 24, FT: US commerce secretary Ross says </a:t>
            </a:r>
            <a:r>
              <a:rPr lang="en-US" sz="1500" dirty="0">
                <a:solidFill>
                  <a:schemeClr val="tx1"/>
                </a:solidFill>
              </a:rPr>
              <a:t>US ‘miles’ from a trade deal with China</a:t>
            </a:r>
          </a:p>
          <a:p>
            <a:pPr lvl="1"/>
            <a:r>
              <a:rPr lang="en-US" sz="1500" dirty="0"/>
              <a:t>Jan 29, WSJ: Big Divides Remain as U.S.-China Trade Talks Resume</a:t>
            </a:r>
          </a:p>
          <a:p>
            <a:pPr lvl="1"/>
            <a:r>
              <a:rPr lang="en-US" sz="1500" dirty="0"/>
              <a:t>Jan 31, FT: Donald Trump says US-China trade talks ‘going well’</a:t>
            </a:r>
          </a:p>
          <a:p>
            <a:pPr lvl="1"/>
            <a:r>
              <a:rPr lang="en-US" sz="1500" dirty="0"/>
              <a:t>Feb 6, WSJ: Agriculture Execs Say U.S.-China </a:t>
            </a:r>
            <a:r>
              <a:rPr lang="en-US" sz="1500" dirty="0">
                <a:solidFill>
                  <a:schemeClr val="tx1"/>
                </a:solidFill>
              </a:rPr>
              <a:t>Trade Deal Nearing</a:t>
            </a:r>
          </a:p>
          <a:p>
            <a:pPr lvl="1"/>
            <a:r>
              <a:rPr lang="en-US" sz="1500" dirty="0"/>
              <a:t>Feb 13, WSJ: China, U.S. Seek Broad Outline of a Trade Pact This Week</a:t>
            </a:r>
          </a:p>
          <a:p>
            <a:pPr lvl="1"/>
            <a:r>
              <a:rPr lang="en-US" sz="1500" dirty="0"/>
              <a:t>Feb 15, FT: US-China trade talks end with </a:t>
            </a:r>
            <a:r>
              <a:rPr lang="en-US" sz="1500" dirty="0">
                <a:solidFill>
                  <a:schemeClr val="tx1"/>
                </a:solidFill>
              </a:rPr>
              <a:t>little sign of progress</a:t>
            </a:r>
          </a:p>
          <a:p>
            <a:pPr lvl="1"/>
            <a:r>
              <a:rPr lang="en-US" sz="1500" dirty="0"/>
              <a:t>Feb 16, WSJ: Chinese, U.S. Trade Negotiators Inch Toward a Broad Agreement</a:t>
            </a:r>
          </a:p>
          <a:p>
            <a:pPr lvl="1"/>
            <a:endParaRPr lang="en-US" sz="1500" dirty="0"/>
          </a:p>
          <a:p>
            <a:pPr lvl="1"/>
            <a:endParaRPr lang="en-US" sz="15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97E819C-5309-954A-B653-37A236DD0DAD}"/>
              </a:ext>
            </a:extLst>
          </p:cNvPr>
          <p:cNvSpPr txBox="1">
            <a:spLocks/>
          </p:cNvSpPr>
          <p:nvPr/>
        </p:nvSpPr>
        <p:spPr>
          <a:xfrm>
            <a:off x="5773803" y="1374273"/>
            <a:ext cx="5462044" cy="527449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600" dirty="0"/>
              <a:t>Feb 21, FT: A potential new snag in the US-China trade talks</a:t>
            </a:r>
          </a:p>
          <a:p>
            <a:pPr lvl="1"/>
            <a:r>
              <a:rPr lang="en-US" sz="1600" dirty="0"/>
              <a:t>Feb 23, WSJ: China Trade Talks Extended as Trump Pushes to Close the Deal</a:t>
            </a:r>
          </a:p>
          <a:p>
            <a:pPr lvl="1"/>
            <a:r>
              <a:rPr lang="en-US" sz="1600" dirty="0"/>
              <a:t>Feb 28, WSJ: U.S. Drops Threat of 25% Tariffs on Chinese Goods in Sign That </a:t>
            </a:r>
            <a:r>
              <a:rPr lang="en-US" sz="1600" dirty="0">
                <a:solidFill>
                  <a:schemeClr val="tx1"/>
                </a:solidFill>
              </a:rPr>
              <a:t>Accord Is Near</a:t>
            </a:r>
          </a:p>
          <a:p>
            <a:pPr lvl="1"/>
            <a:r>
              <a:rPr lang="en-US" sz="1600" dirty="0"/>
              <a:t>Mar 4, WSJ: U.S., China Close In on Trade Deal</a:t>
            </a:r>
          </a:p>
          <a:p>
            <a:pPr lvl="1"/>
            <a:r>
              <a:rPr lang="en-US" sz="1600" dirty="0"/>
              <a:t>Mar 8, FT: Trump prepared to walk away from ‘bad’ China trade deal</a:t>
            </a:r>
          </a:p>
          <a:p>
            <a:pPr lvl="1"/>
            <a:r>
              <a:rPr lang="en-US" sz="1600" dirty="0"/>
              <a:t>Mar 8, NYT: Chinese Officials Becoming Wary of a Quick Trade Deal</a:t>
            </a:r>
          </a:p>
          <a:p>
            <a:pPr lvl="1"/>
            <a:r>
              <a:rPr lang="en-US" sz="1600" dirty="0"/>
              <a:t>Mar 18, NYT: Trade Fight With China Enters Overtime, With Tariffs a Costly Sticking Point</a:t>
            </a:r>
          </a:p>
          <a:p>
            <a:pPr lvl="1"/>
            <a:r>
              <a:rPr lang="en-US" sz="1600" dirty="0"/>
              <a:t>Mar 28, FT: US-China </a:t>
            </a:r>
            <a:r>
              <a:rPr lang="en-US" sz="1600" dirty="0">
                <a:solidFill>
                  <a:schemeClr val="tx1"/>
                </a:solidFill>
              </a:rPr>
              <a:t>trade talks could stretch for ‘months’ </a:t>
            </a:r>
            <a:r>
              <a:rPr lang="en-US" sz="1600" dirty="0"/>
              <a:t>— Kudlow</a:t>
            </a:r>
          </a:p>
          <a:p>
            <a:pPr lvl="1"/>
            <a:r>
              <a:rPr lang="en-US" sz="1600" dirty="0"/>
              <a:t>Apr 3, FT: US and China draw </a:t>
            </a:r>
            <a:r>
              <a:rPr lang="en-US" sz="1600" dirty="0">
                <a:solidFill>
                  <a:schemeClr val="tx1"/>
                </a:solidFill>
              </a:rPr>
              <a:t>closer to final trade agreement</a:t>
            </a:r>
          </a:p>
          <a:p>
            <a:pPr lvl="1"/>
            <a:r>
              <a:rPr lang="en-US" sz="1600" dirty="0"/>
              <a:t>Apr 4, FT: US and China push back timing of possible trade deal</a:t>
            </a:r>
          </a:p>
          <a:p>
            <a:pPr lvl="1"/>
            <a:r>
              <a:rPr lang="en-US" sz="1600" dirty="0"/>
              <a:t>Apr 14, NYT: Mnuchin Says China Trade Talks Are Nearing Final Round</a:t>
            </a:r>
          </a:p>
          <a:p>
            <a:pPr lvl="1"/>
            <a:r>
              <a:rPr lang="en-US" sz="1600" dirty="0"/>
              <a:t>Apr 26, NYT:  Trump Says Xi Jinping of China Will Visit Soon, Stirring </a:t>
            </a:r>
            <a:r>
              <a:rPr lang="en-US" sz="1600" dirty="0">
                <a:solidFill>
                  <a:schemeClr val="tx1"/>
                </a:solidFill>
              </a:rPr>
              <a:t>Anticipation of a Completed Trade Deal</a:t>
            </a:r>
          </a:p>
          <a:p>
            <a:pPr lvl="1"/>
            <a:endParaRPr lang="en-US" sz="16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C23B808-5384-0843-BC1E-FFFE196F3DDC}"/>
              </a:ext>
            </a:extLst>
          </p:cNvPr>
          <p:cNvSpPr txBox="1">
            <a:spLocks/>
          </p:cNvSpPr>
          <p:nvPr/>
        </p:nvSpPr>
        <p:spPr>
          <a:xfrm>
            <a:off x="1439797" y="885759"/>
            <a:ext cx="9652000" cy="79273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China-US Trade Talks II:  Headlines</a:t>
            </a:r>
          </a:p>
        </p:txBody>
      </p:sp>
      <p:sp>
        <p:nvSpPr>
          <p:cNvPr id="3" name="Rectangular Callout 2">
            <a:extLst>
              <a:ext uri="{FF2B5EF4-FFF2-40B4-BE49-F238E27FC236}">
                <a16:creationId xmlns:a16="http://schemas.microsoft.com/office/drawing/2014/main" id="{F1899C89-1B29-5843-86D4-313579426D69}"/>
              </a:ext>
            </a:extLst>
          </p:cNvPr>
          <p:cNvSpPr/>
          <p:nvPr/>
        </p:nvSpPr>
        <p:spPr>
          <a:xfrm>
            <a:off x="2922024" y="182880"/>
            <a:ext cx="2880986" cy="504262"/>
          </a:xfrm>
          <a:prstGeom prst="wedgeRectCallout">
            <a:avLst>
              <a:gd name="adj1" fmla="val -32124"/>
              <a:gd name="adj2" fmla="val 22993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Exploring deal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DC56FC-D692-DC42-9636-E8F5403EB2E1}"/>
              </a:ext>
            </a:extLst>
          </p:cNvPr>
          <p:cNvSpPr/>
          <p:nvPr/>
        </p:nvSpPr>
        <p:spPr>
          <a:xfrm>
            <a:off x="864296" y="1540701"/>
            <a:ext cx="651353" cy="2880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F5A144-0431-B742-B8CE-1A9819D98D8D}"/>
              </a:ext>
            </a:extLst>
          </p:cNvPr>
          <p:cNvSpPr/>
          <p:nvPr/>
        </p:nvSpPr>
        <p:spPr>
          <a:xfrm>
            <a:off x="873261" y="2374419"/>
            <a:ext cx="493985" cy="2880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ular Callout 11">
            <a:extLst>
              <a:ext uri="{FF2B5EF4-FFF2-40B4-BE49-F238E27FC236}">
                <a16:creationId xmlns:a16="http://schemas.microsoft.com/office/drawing/2014/main" id="{1D4C80B5-BEEE-8746-B02B-5F0B1DFE6BFF}"/>
              </a:ext>
            </a:extLst>
          </p:cNvPr>
          <p:cNvSpPr/>
          <p:nvPr/>
        </p:nvSpPr>
        <p:spPr>
          <a:xfrm>
            <a:off x="209005" y="237695"/>
            <a:ext cx="2229395" cy="1120842"/>
          </a:xfrm>
          <a:prstGeom prst="wedgeRectCallout">
            <a:avLst>
              <a:gd name="adj1" fmla="val 45046"/>
              <a:gd name="adj2" fmla="val 14709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Trade talks open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089A916-5F1C-7C41-B90F-2766CCB6DF12}"/>
              </a:ext>
            </a:extLst>
          </p:cNvPr>
          <p:cNvCxnSpPr/>
          <p:nvPr/>
        </p:nvCxnSpPr>
        <p:spPr>
          <a:xfrm>
            <a:off x="2865120" y="1828800"/>
            <a:ext cx="10885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60D2A43-66BE-844D-8D44-87E55F06FE62}"/>
              </a:ext>
            </a:extLst>
          </p:cNvPr>
          <p:cNvCxnSpPr>
            <a:cxnSpLocks/>
          </p:cNvCxnSpPr>
          <p:nvPr/>
        </p:nvCxnSpPr>
        <p:spPr>
          <a:xfrm>
            <a:off x="1780903" y="2634343"/>
            <a:ext cx="12583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ular Callout 15">
            <a:extLst>
              <a:ext uri="{FF2B5EF4-FFF2-40B4-BE49-F238E27FC236}">
                <a16:creationId xmlns:a16="http://schemas.microsoft.com/office/drawing/2014/main" id="{E1767D69-768F-5D4D-87B0-80F4F2551A6D}"/>
              </a:ext>
            </a:extLst>
          </p:cNvPr>
          <p:cNvSpPr/>
          <p:nvPr/>
        </p:nvSpPr>
        <p:spPr>
          <a:xfrm>
            <a:off x="3553396" y="1584960"/>
            <a:ext cx="2472935" cy="1118217"/>
          </a:xfrm>
          <a:prstGeom prst="wedgeRectCallout">
            <a:avLst>
              <a:gd name="adj1" fmla="val 14427"/>
              <a:gd name="adj2" fmla="val 13258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‘Miles’ from a trade deal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4E09C4-DAAD-DC43-B119-C3132CB4F3FE}"/>
              </a:ext>
            </a:extLst>
          </p:cNvPr>
          <p:cNvSpPr/>
          <p:nvPr/>
        </p:nvSpPr>
        <p:spPr>
          <a:xfrm>
            <a:off x="868652" y="3574153"/>
            <a:ext cx="603098" cy="2880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B77BC26-CE72-B147-B962-2596944F06B3}"/>
              </a:ext>
            </a:extLst>
          </p:cNvPr>
          <p:cNvCxnSpPr>
            <a:cxnSpLocks/>
          </p:cNvCxnSpPr>
          <p:nvPr/>
        </p:nvCxnSpPr>
        <p:spPr>
          <a:xfrm>
            <a:off x="4654732" y="3853544"/>
            <a:ext cx="15022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879F248-6F4F-E34D-A74A-7E77D9AE0501}"/>
              </a:ext>
            </a:extLst>
          </p:cNvPr>
          <p:cNvCxnSpPr>
            <a:cxnSpLocks/>
          </p:cNvCxnSpPr>
          <p:nvPr/>
        </p:nvCxnSpPr>
        <p:spPr>
          <a:xfrm>
            <a:off x="940527" y="4066904"/>
            <a:ext cx="3309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ular Callout 21">
            <a:extLst>
              <a:ext uri="{FF2B5EF4-FFF2-40B4-BE49-F238E27FC236}">
                <a16:creationId xmlns:a16="http://schemas.microsoft.com/office/drawing/2014/main" id="{E03A4B14-71EF-5045-A24B-A539B1ADB4D1}"/>
              </a:ext>
            </a:extLst>
          </p:cNvPr>
          <p:cNvSpPr/>
          <p:nvPr/>
        </p:nvSpPr>
        <p:spPr>
          <a:xfrm>
            <a:off x="1964082" y="2982685"/>
            <a:ext cx="2142405" cy="1118217"/>
          </a:xfrm>
          <a:prstGeom prst="wedgeRectCallout">
            <a:avLst>
              <a:gd name="adj1" fmla="val 86931"/>
              <a:gd name="adj2" fmla="val 9760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Trade deal nearing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930FD92-A5F0-DC45-8B35-82FDF9B1C182}"/>
              </a:ext>
            </a:extLst>
          </p:cNvPr>
          <p:cNvSpPr/>
          <p:nvPr/>
        </p:nvSpPr>
        <p:spPr>
          <a:xfrm>
            <a:off x="890424" y="4597410"/>
            <a:ext cx="511656" cy="2880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C311A3D-B5D1-CB41-BC9E-221CF9B4F0DC}"/>
              </a:ext>
            </a:extLst>
          </p:cNvPr>
          <p:cNvCxnSpPr>
            <a:cxnSpLocks/>
          </p:cNvCxnSpPr>
          <p:nvPr/>
        </p:nvCxnSpPr>
        <p:spPr>
          <a:xfrm>
            <a:off x="4354287" y="4894218"/>
            <a:ext cx="15022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ular Callout 24">
            <a:extLst>
              <a:ext uri="{FF2B5EF4-FFF2-40B4-BE49-F238E27FC236}">
                <a16:creationId xmlns:a16="http://schemas.microsoft.com/office/drawing/2014/main" id="{1AE92AC6-8B02-D64E-9C4D-51FD3FABBFDD}"/>
              </a:ext>
            </a:extLst>
          </p:cNvPr>
          <p:cNvSpPr/>
          <p:nvPr/>
        </p:nvSpPr>
        <p:spPr>
          <a:xfrm>
            <a:off x="1498176" y="4354285"/>
            <a:ext cx="2290054" cy="1118217"/>
          </a:xfrm>
          <a:prstGeom prst="wedgeRectCallout">
            <a:avLst>
              <a:gd name="adj1" fmla="val 86971"/>
              <a:gd name="adj2" fmla="val 4458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Little sign of progress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1C6549E-3DFB-0C40-8A9E-FA801703EBCC}"/>
              </a:ext>
            </a:extLst>
          </p:cNvPr>
          <p:cNvSpPr/>
          <p:nvPr/>
        </p:nvSpPr>
        <p:spPr>
          <a:xfrm>
            <a:off x="886070" y="5350700"/>
            <a:ext cx="611804" cy="2880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F9C77B8-3961-D74A-8C1C-7247BC025C57}"/>
              </a:ext>
            </a:extLst>
          </p:cNvPr>
          <p:cNvCxnSpPr>
            <a:cxnSpLocks/>
          </p:cNvCxnSpPr>
          <p:nvPr/>
        </p:nvCxnSpPr>
        <p:spPr>
          <a:xfrm>
            <a:off x="4132219" y="5630091"/>
            <a:ext cx="16154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ular Callout 28">
            <a:extLst>
              <a:ext uri="{FF2B5EF4-FFF2-40B4-BE49-F238E27FC236}">
                <a16:creationId xmlns:a16="http://schemas.microsoft.com/office/drawing/2014/main" id="{51BA1EA8-ED6C-E140-8986-818B71E3DA12}"/>
              </a:ext>
            </a:extLst>
          </p:cNvPr>
          <p:cNvSpPr/>
          <p:nvPr/>
        </p:nvSpPr>
        <p:spPr>
          <a:xfrm>
            <a:off x="7829550" y="148998"/>
            <a:ext cx="2840492" cy="508227"/>
          </a:xfrm>
          <a:prstGeom prst="wedgeRectCallout">
            <a:avLst>
              <a:gd name="adj1" fmla="val -22980"/>
              <a:gd name="adj2" fmla="val 3737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Accord is near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B2A4B1E-8537-8C44-A77D-1E2F6A094532}"/>
              </a:ext>
            </a:extLst>
          </p:cNvPr>
          <p:cNvSpPr/>
          <p:nvPr/>
        </p:nvSpPr>
        <p:spPr>
          <a:xfrm>
            <a:off x="6482588" y="2116382"/>
            <a:ext cx="639324" cy="2880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C8680C1-62CA-284D-BBB5-09D120D0F893}"/>
              </a:ext>
            </a:extLst>
          </p:cNvPr>
          <p:cNvCxnSpPr>
            <a:cxnSpLocks/>
          </p:cNvCxnSpPr>
          <p:nvPr/>
        </p:nvCxnSpPr>
        <p:spPr>
          <a:xfrm>
            <a:off x="8013656" y="2582091"/>
            <a:ext cx="11154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ular Callout 34">
            <a:extLst>
              <a:ext uri="{FF2B5EF4-FFF2-40B4-BE49-F238E27FC236}">
                <a16:creationId xmlns:a16="http://schemas.microsoft.com/office/drawing/2014/main" id="{F7AAD3AA-ED1B-A947-8F5F-0F7191AAF3BC}"/>
              </a:ext>
            </a:extLst>
          </p:cNvPr>
          <p:cNvSpPr/>
          <p:nvPr/>
        </p:nvSpPr>
        <p:spPr>
          <a:xfrm>
            <a:off x="6266734" y="2714938"/>
            <a:ext cx="3607345" cy="1024912"/>
          </a:xfrm>
          <a:prstGeom prst="wedgeRectCallout">
            <a:avLst>
              <a:gd name="adj1" fmla="val 44663"/>
              <a:gd name="adj2" fmla="val 9189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Talks could stretch for ‘months’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0A12377-782F-2F4B-911C-539621F7F518}"/>
              </a:ext>
            </a:extLst>
          </p:cNvPr>
          <p:cNvSpPr/>
          <p:nvPr/>
        </p:nvSpPr>
        <p:spPr>
          <a:xfrm>
            <a:off x="6493739" y="4082714"/>
            <a:ext cx="659035" cy="2880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CD13590-E0AE-8B47-AB5C-3672659B89C6}"/>
              </a:ext>
            </a:extLst>
          </p:cNvPr>
          <p:cNvCxnSpPr>
            <a:cxnSpLocks/>
          </p:cNvCxnSpPr>
          <p:nvPr/>
        </p:nvCxnSpPr>
        <p:spPr>
          <a:xfrm>
            <a:off x="8668497" y="4355918"/>
            <a:ext cx="23764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ular Callout 38">
            <a:extLst>
              <a:ext uri="{FF2B5EF4-FFF2-40B4-BE49-F238E27FC236}">
                <a16:creationId xmlns:a16="http://schemas.microsoft.com/office/drawing/2014/main" id="{CA7D6307-A099-684D-9595-2D96A48727BB}"/>
              </a:ext>
            </a:extLst>
          </p:cNvPr>
          <p:cNvSpPr/>
          <p:nvPr/>
        </p:nvSpPr>
        <p:spPr>
          <a:xfrm>
            <a:off x="9683351" y="833802"/>
            <a:ext cx="2217495" cy="1691033"/>
          </a:xfrm>
          <a:prstGeom prst="wedgeRectCallout">
            <a:avLst>
              <a:gd name="adj1" fmla="val -46672"/>
              <a:gd name="adj2" fmla="val 1725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Closer to final trade agreement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2EE979E-27F6-8D49-A4A9-F6A71583479D}"/>
              </a:ext>
            </a:extLst>
          </p:cNvPr>
          <p:cNvSpPr/>
          <p:nvPr/>
        </p:nvSpPr>
        <p:spPr>
          <a:xfrm>
            <a:off x="6466257" y="4504161"/>
            <a:ext cx="557281" cy="2880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C193A4D-3933-D54B-AFF1-A05E83B48633}"/>
              </a:ext>
            </a:extLst>
          </p:cNvPr>
          <p:cNvCxnSpPr>
            <a:cxnSpLocks/>
          </p:cNvCxnSpPr>
          <p:nvPr/>
        </p:nvCxnSpPr>
        <p:spPr>
          <a:xfrm>
            <a:off x="8802806" y="4815603"/>
            <a:ext cx="14876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B58F1E1-0D14-C248-8CAA-AF7B0124105F}"/>
              </a:ext>
            </a:extLst>
          </p:cNvPr>
          <p:cNvCxnSpPr>
            <a:cxnSpLocks/>
          </p:cNvCxnSpPr>
          <p:nvPr/>
        </p:nvCxnSpPr>
        <p:spPr>
          <a:xfrm>
            <a:off x="6540556" y="4995298"/>
            <a:ext cx="8515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ular Callout 50">
            <a:extLst>
              <a:ext uri="{FF2B5EF4-FFF2-40B4-BE49-F238E27FC236}">
                <a16:creationId xmlns:a16="http://schemas.microsoft.com/office/drawing/2014/main" id="{A2DA5999-2FD9-4849-B91A-33E69060274A}"/>
              </a:ext>
            </a:extLst>
          </p:cNvPr>
          <p:cNvSpPr/>
          <p:nvPr/>
        </p:nvSpPr>
        <p:spPr>
          <a:xfrm>
            <a:off x="4729163" y="4899546"/>
            <a:ext cx="7329833" cy="589128"/>
          </a:xfrm>
          <a:prstGeom prst="wedgeRectCallout">
            <a:avLst>
              <a:gd name="adj1" fmla="val 4704"/>
              <a:gd name="adj2" fmla="val 137310"/>
            </a:avLst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Anticipation of a completed trade deal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3018D73-0197-ED49-B071-8C0B9C5551F4}"/>
              </a:ext>
            </a:extLst>
          </p:cNvPr>
          <p:cNvSpPr/>
          <p:nvPr/>
        </p:nvSpPr>
        <p:spPr>
          <a:xfrm>
            <a:off x="6468531" y="5802973"/>
            <a:ext cx="636276" cy="2880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DDF6952-AA9F-2549-80F6-AB0069881144}"/>
              </a:ext>
            </a:extLst>
          </p:cNvPr>
          <p:cNvCxnSpPr>
            <a:cxnSpLocks/>
          </p:cNvCxnSpPr>
          <p:nvPr/>
        </p:nvCxnSpPr>
        <p:spPr>
          <a:xfrm>
            <a:off x="7154705" y="6278188"/>
            <a:ext cx="30401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16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11" grpId="0" animBg="1"/>
      <p:bldP spid="12" grpId="0" animBg="1"/>
      <p:bldP spid="12" grpId="1" animBg="1"/>
      <p:bldP spid="16" grpId="0" animBg="1"/>
      <p:bldP spid="16" grpId="1" animBg="1"/>
      <p:bldP spid="17" grpId="0" animBg="1"/>
      <p:bldP spid="22" grpId="0" animBg="1"/>
      <p:bldP spid="22" grpId="1" animBg="1"/>
      <p:bldP spid="23" grpId="0" animBg="1"/>
      <p:bldP spid="25" grpId="0" animBg="1"/>
      <p:bldP spid="25" grpId="1" animBg="1"/>
      <p:bldP spid="26" grpId="0" animBg="1"/>
      <p:bldP spid="29" grpId="0" animBg="1"/>
      <p:bldP spid="29" grpId="1" animBg="1"/>
      <p:bldP spid="30" grpId="0" animBg="1"/>
      <p:bldP spid="35" grpId="0" animBg="1"/>
      <p:bldP spid="35" grpId="1" animBg="1"/>
      <p:bldP spid="36" grpId="0" animBg="1"/>
      <p:bldP spid="39" grpId="0" animBg="1"/>
      <p:bldP spid="39" grpId="1" animBg="1"/>
      <p:bldP spid="40" grpId="0" animBg="1"/>
      <p:bldP spid="51" grpId="0" animBg="1"/>
      <p:bldP spid="5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Tra</a:t>
            </a:r>
            <a:r>
              <a:rPr lang="en-US" dirty="0"/>
              <a:t>de War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2A47784-5829-CA45-AF84-5CA9A96E6C4D}"/>
              </a:ext>
            </a:extLst>
          </p:cNvPr>
          <p:cNvSpPr txBox="1">
            <a:spLocks/>
          </p:cNvSpPr>
          <p:nvPr/>
        </p:nvSpPr>
        <p:spPr>
          <a:xfrm>
            <a:off x="1439797" y="1173857"/>
            <a:ext cx="9652000" cy="527449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China-US Trade:  Issues of Negotiation</a:t>
            </a:r>
          </a:p>
          <a:p>
            <a:pPr lvl="1"/>
            <a:r>
              <a:rPr lang="en-US" sz="2800" dirty="0"/>
              <a:t>Government subsidies to state-owned companies </a:t>
            </a:r>
          </a:p>
          <a:p>
            <a:pPr lvl="1"/>
            <a:r>
              <a:rPr lang="en-US" sz="2800" dirty="0"/>
              <a:t>Chinese purchases of U.S. farm and energy products and services</a:t>
            </a:r>
          </a:p>
          <a:p>
            <a:pPr lvl="1"/>
            <a:r>
              <a:rPr lang="en-US" sz="2800" dirty="0"/>
              <a:t>China’s market-opening efforts in sectors such as financial services and manufacturing</a:t>
            </a:r>
          </a:p>
          <a:p>
            <a:pPr lvl="1"/>
            <a:r>
              <a:rPr lang="en-US" sz="2800" dirty="0"/>
              <a:t>Improving its protection of U.S. intellectual-property rights</a:t>
            </a:r>
          </a:p>
          <a:p>
            <a:pPr lvl="1"/>
            <a:r>
              <a:rPr lang="en-US" sz="2800" dirty="0"/>
              <a:t>Pressure on U.S. companies to share technology</a:t>
            </a:r>
          </a:p>
          <a:p>
            <a:pPr lvl="1"/>
            <a:r>
              <a:rPr lang="en-US" sz="2800" dirty="0"/>
              <a:t>Industrial policies that favor state-controlled companies</a:t>
            </a:r>
          </a:p>
          <a:p>
            <a:pPr lvl="1"/>
            <a:r>
              <a:rPr lang="en-US" sz="2800" dirty="0"/>
              <a:t>Currency stability</a:t>
            </a:r>
          </a:p>
          <a:p>
            <a:pPr lvl="1"/>
            <a:r>
              <a:rPr lang="en-US" sz="2800" dirty="0"/>
              <a:t>Regulatory relief for foreign companies in China</a:t>
            </a:r>
          </a:p>
          <a:p>
            <a:pPr lvl="1"/>
            <a:r>
              <a:rPr lang="en-US" sz="2800" dirty="0"/>
              <a:t>How to enforce any agreements on the above</a:t>
            </a:r>
          </a:p>
          <a:p>
            <a:pPr lvl="2"/>
            <a:r>
              <a:rPr lang="en-US" sz="2800" dirty="0"/>
              <a:t>Reimpose tariffs, or</a:t>
            </a:r>
          </a:p>
          <a:p>
            <a:pPr lvl="2"/>
            <a:r>
              <a:rPr lang="en-US" sz="2800" dirty="0"/>
              <a:t>Leave them in place</a:t>
            </a:r>
          </a:p>
          <a:p>
            <a:pPr lvl="1"/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B618E4-DD09-2344-AB72-1DC82A37CD26}"/>
              </a:ext>
            </a:extLst>
          </p:cNvPr>
          <p:cNvSpPr txBox="1"/>
          <p:nvPr/>
        </p:nvSpPr>
        <p:spPr>
          <a:xfrm>
            <a:off x="2125022" y="248568"/>
            <a:ext cx="341775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C4C88"/>
                </a:solidFill>
              </a:rPr>
              <a:t>Talks</a:t>
            </a:r>
          </a:p>
        </p:txBody>
      </p:sp>
    </p:spTree>
    <p:extLst>
      <p:ext uri="{BB962C8B-B14F-4D97-AF65-F5344CB8AC3E}">
        <p14:creationId xmlns:p14="http://schemas.microsoft.com/office/powerpoint/2010/main" val="678795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7478-ECF1-344A-A433-AD44C334E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529" y="62966"/>
            <a:ext cx="9652000" cy="1127125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Fea</a:t>
            </a:r>
            <a:r>
              <a:rPr lang="en-US" dirty="0"/>
              <a:t>tures of Michigan’s Trade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3B4D1-121E-644C-9AF8-5DB16629F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915" y="1690867"/>
            <a:ext cx="9652000" cy="3083921"/>
          </a:xfrm>
        </p:spPr>
        <p:txBody>
          <a:bodyPr>
            <a:normAutofit/>
          </a:bodyPr>
          <a:lstStyle/>
          <a:p>
            <a:r>
              <a:rPr lang="en-US" sz="4000" dirty="0"/>
              <a:t>Michigan</a:t>
            </a:r>
          </a:p>
          <a:p>
            <a:pPr lvl="1"/>
            <a:r>
              <a:rPr lang="en-US" sz="3600" dirty="0"/>
              <a:t>Trades more than most states</a:t>
            </a:r>
          </a:p>
          <a:p>
            <a:pPr lvl="1"/>
            <a:r>
              <a:rPr lang="en-US" sz="3600" dirty="0"/>
              <a:t>Mostly exports and imports cars and car parts</a:t>
            </a:r>
          </a:p>
          <a:p>
            <a:pPr lvl="1"/>
            <a:r>
              <a:rPr lang="en-US" sz="3600" dirty="0"/>
              <a:t>Trades most with Canada and Mexico</a:t>
            </a:r>
          </a:p>
          <a:p>
            <a:pPr lvl="1"/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B70B7-3C0C-CD49-910E-7C7F0120576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0659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Tra</a:t>
            </a:r>
            <a:r>
              <a:rPr lang="en-US" dirty="0"/>
              <a:t>de War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2A47784-5829-CA45-AF84-5CA9A96E6C4D}"/>
              </a:ext>
            </a:extLst>
          </p:cNvPr>
          <p:cNvSpPr txBox="1">
            <a:spLocks/>
          </p:cNvSpPr>
          <p:nvPr/>
        </p:nvSpPr>
        <p:spPr>
          <a:xfrm>
            <a:off x="1164225" y="1223961"/>
            <a:ext cx="9652000" cy="527449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What Might a China-US Trade Deal Include?</a:t>
            </a:r>
          </a:p>
          <a:p>
            <a:pPr lvl="1"/>
            <a:r>
              <a:rPr lang="en-US" sz="3600" dirty="0"/>
              <a:t>US wants (per FT, 3/25/19):</a:t>
            </a:r>
          </a:p>
          <a:p>
            <a:pPr lvl="2"/>
            <a:r>
              <a:rPr lang="en-US" sz="3600" dirty="0"/>
              <a:t>Huge Chinese purchases of US exports, to reduce US trade deficit</a:t>
            </a:r>
          </a:p>
          <a:p>
            <a:pPr lvl="2"/>
            <a:r>
              <a:rPr lang="en-US" sz="3600" dirty="0"/>
              <a:t>Liberalization of market access for US goods and services</a:t>
            </a:r>
          </a:p>
          <a:p>
            <a:pPr lvl="2"/>
            <a:r>
              <a:rPr lang="en-US" sz="3600" dirty="0"/>
              <a:t>Reform of Chinese industrial policy, especially “forced transfers” of IP</a:t>
            </a:r>
          </a:p>
          <a:p>
            <a:pPr lvl="2">
              <a:buFont typeface="Wingdings" pitchFamily="2" charset="2"/>
              <a:buChar char="Ø"/>
            </a:pPr>
            <a:r>
              <a:rPr lang="en-US" sz="3600" dirty="0"/>
              <a:t>US permitted to use punitive tariffs if these are violated, without China retaliating or complaining to WTO</a:t>
            </a:r>
          </a:p>
          <a:p>
            <a:pPr lvl="1"/>
            <a:r>
              <a:rPr lang="en-US" sz="3600" dirty="0"/>
              <a:t>China wants:</a:t>
            </a:r>
          </a:p>
          <a:p>
            <a:pPr lvl="2"/>
            <a:r>
              <a:rPr lang="en-US" sz="3600" dirty="0"/>
              <a:t>Removal of US tariffs</a:t>
            </a:r>
          </a:p>
          <a:p>
            <a:pPr lvl="1"/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A60A79-145B-D040-965B-56875BDCDB7C}"/>
              </a:ext>
            </a:extLst>
          </p:cNvPr>
          <p:cNvSpPr txBox="1"/>
          <p:nvPr/>
        </p:nvSpPr>
        <p:spPr>
          <a:xfrm>
            <a:off x="2125022" y="248568"/>
            <a:ext cx="341775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C4C88"/>
                </a:solidFill>
              </a:rPr>
              <a:t>Talks</a:t>
            </a:r>
          </a:p>
        </p:txBody>
      </p:sp>
    </p:spTree>
    <p:extLst>
      <p:ext uri="{BB962C8B-B14F-4D97-AF65-F5344CB8AC3E}">
        <p14:creationId xmlns:p14="http://schemas.microsoft.com/office/powerpoint/2010/main" val="402893070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Tra</a:t>
            </a:r>
            <a:r>
              <a:rPr lang="en-US" dirty="0"/>
              <a:t>de War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2A47784-5829-CA45-AF84-5CA9A96E6C4D}"/>
              </a:ext>
            </a:extLst>
          </p:cNvPr>
          <p:cNvSpPr txBox="1">
            <a:spLocks/>
          </p:cNvSpPr>
          <p:nvPr/>
        </p:nvSpPr>
        <p:spPr>
          <a:xfrm>
            <a:off x="1164225" y="1223961"/>
            <a:ext cx="9652000" cy="527449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Latest News</a:t>
            </a:r>
          </a:p>
          <a:p>
            <a:pPr lvl="1"/>
            <a:r>
              <a:rPr lang="en-US" sz="3200" dirty="0"/>
              <a:t>On Sunday May 4, Trump tweeted that he would</a:t>
            </a:r>
          </a:p>
          <a:p>
            <a:pPr lvl="2"/>
            <a:r>
              <a:rPr lang="en-US" sz="3200" dirty="0"/>
              <a:t>Raise tariffs on Friday from 10% to 25% on the $200 billion from last year</a:t>
            </a:r>
          </a:p>
          <a:p>
            <a:pPr lvl="2"/>
            <a:r>
              <a:rPr lang="en-US" sz="3200" dirty="0"/>
              <a:t>Impose 25% tariffs on the rest of China exports if China does not accept his demands</a:t>
            </a:r>
          </a:p>
          <a:p>
            <a:pPr lvl="2"/>
            <a:r>
              <a:rPr lang="en-US" sz="3200" dirty="0"/>
              <a:t>Reason:  China backtracking on promise to reduce subsidies</a:t>
            </a:r>
          </a:p>
          <a:p>
            <a:pPr lvl="1"/>
            <a:r>
              <a:rPr lang="en-US" sz="3200" dirty="0"/>
              <a:t>China’s negotiators are coming to DC anyway</a:t>
            </a:r>
          </a:p>
          <a:p>
            <a:pPr lvl="1"/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A60A79-145B-D040-965B-56875BDCDB7C}"/>
              </a:ext>
            </a:extLst>
          </p:cNvPr>
          <p:cNvSpPr txBox="1"/>
          <p:nvPr/>
        </p:nvSpPr>
        <p:spPr>
          <a:xfrm>
            <a:off x="2125022" y="248568"/>
            <a:ext cx="341775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C4C88"/>
                </a:solidFill>
              </a:rPr>
              <a:t>Talks</a:t>
            </a:r>
          </a:p>
        </p:txBody>
      </p:sp>
    </p:spTree>
    <p:extLst>
      <p:ext uri="{BB962C8B-B14F-4D97-AF65-F5344CB8AC3E}">
        <p14:creationId xmlns:p14="http://schemas.microsoft.com/office/powerpoint/2010/main" val="308405139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FBA331-3905-D847-AFF7-440209806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6D6DE3-4C5B-A646-A243-BA132B0F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800" y="2444750"/>
            <a:ext cx="8280400" cy="1968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7865FAE-CF2B-BF4E-B86D-A7897E8095E9}"/>
              </a:ext>
            </a:extLst>
          </p:cNvPr>
          <p:cNvSpPr/>
          <p:nvPr/>
        </p:nvSpPr>
        <p:spPr>
          <a:xfrm>
            <a:off x="594360" y="194310"/>
            <a:ext cx="6938010" cy="11087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9364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lide Number Placeholder 5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63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FFFF"/>
                </a:solidFill>
                <a:ea typeface="ＭＳ Ｐゴシック" pitchFamily="-109" charset="-128"/>
                <a:cs typeface="ＭＳ Ｐゴシック" pitchFamily="-109" charset="-128"/>
              </a:rPr>
              <a:t>Tru</a:t>
            </a:r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mp’s Trade Actions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5321" y="1302703"/>
            <a:ext cx="9190269" cy="4812347"/>
          </a:xfrm>
          <a:ln w="76200">
            <a:solidFill>
              <a:srgbClr val="FF0000"/>
            </a:solidFill>
          </a:ln>
        </p:spPr>
        <p:txBody>
          <a:bodyPr>
            <a:normAutofit fontScale="92500"/>
          </a:bodyPr>
          <a:lstStyle/>
          <a:p>
            <a:pPr eaLnBrk="1" hangingPunct="1"/>
            <a:r>
              <a:rPr lang="en-US" sz="36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Aug 23, 2018:  Second tariffs on China, $16 billion</a:t>
            </a:r>
          </a:p>
          <a:p>
            <a:pPr eaLnBrk="1" hangingPunct="1"/>
            <a:r>
              <a:rPr lang="en-US" sz="36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Sep 24, 2018:  Third tariffs on China, $200 billion</a:t>
            </a:r>
          </a:p>
          <a:p>
            <a:pPr eaLnBrk="1" hangingPunct="1"/>
            <a:r>
              <a:rPr lang="en-US" sz="36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Sep 24, 2018:  Amended KORUS signed</a:t>
            </a:r>
          </a:p>
          <a:p>
            <a:pPr eaLnBrk="1" hangingPunct="1"/>
            <a:r>
              <a:rPr lang="en-US" sz="3600" dirty="0">
                <a:ea typeface="ＭＳ Ｐゴシック" pitchFamily="-109" charset="-128"/>
                <a:cs typeface="ＭＳ Ｐゴシック" pitchFamily="-109" charset="-128"/>
              </a:rPr>
              <a:t>Sep 30, 2018:  USMCA agreed</a:t>
            </a:r>
          </a:p>
          <a:p>
            <a:pPr lvl="1" eaLnBrk="1" hangingPunct="1"/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NAFTA renegotiation had completed previously with Mexico</a:t>
            </a:r>
          </a:p>
          <a:p>
            <a:pPr lvl="1" eaLnBrk="1" hangingPunct="1"/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Now Canada signed on, and name changed (by Trump) to USMCA</a:t>
            </a:r>
          </a:p>
          <a:p>
            <a:pPr lvl="1" eaLnBrk="1" hangingPunct="1"/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USMCA:  U.S.-Mexico-Canada Trade Agreement</a:t>
            </a:r>
          </a:p>
        </p:txBody>
      </p:sp>
    </p:spTree>
    <p:extLst>
      <p:ext uri="{BB962C8B-B14F-4D97-AF65-F5344CB8AC3E}">
        <p14:creationId xmlns:p14="http://schemas.microsoft.com/office/powerpoint/2010/main" val="230360834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NA</a:t>
            </a:r>
            <a:r>
              <a:rPr lang="en-US" dirty="0"/>
              <a:t>FTA → USMCA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840" y="910902"/>
            <a:ext cx="9652000" cy="4872678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/>
              <a:t>NAFTA is</a:t>
            </a:r>
          </a:p>
          <a:p>
            <a:pPr lvl="1"/>
            <a:r>
              <a:rPr lang="en-US" sz="3600" dirty="0"/>
              <a:t>Free Trade Agreement (FTA)</a:t>
            </a:r>
          </a:p>
          <a:p>
            <a:pPr lvl="2"/>
            <a:r>
              <a:rPr lang="en-US" sz="3200" dirty="0"/>
              <a:t>Zero tariffs on goods traded by US, Canada, Mexico</a:t>
            </a:r>
          </a:p>
          <a:p>
            <a:pPr lvl="2"/>
            <a:r>
              <a:rPr lang="en-US" sz="3200" dirty="0"/>
              <a:t>Only if they satisfy Rules of Origin (ROOs)</a:t>
            </a:r>
          </a:p>
          <a:p>
            <a:pPr lvl="1"/>
            <a:r>
              <a:rPr lang="en-US" sz="3600" dirty="0">
                <a:solidFill>
                  <a:schemeClr val="bg1">
                    <a:lumMod val="75000"/>
                  </a:schemeClr>
                </a:solidFill>
              </a:rPr>
              <a:t>Additional provisions regarding many things</a:t>
            </a:r>
          </a:p>
          <a:p>
            <a:pPr lvl="2"/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Services trade</a:t>
            </a:r>
          </a:p>
          <a:p>
            <a:pPr lvl="2"/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Foreign direct investment</a:t>
            </a:r>
          </a:p>
          <a:p>
            <a:pPr lvl="2"/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Intellectual property rights</a:t>
            </a:r>
          </a:p>
          <a:p>
            <a:pPr lvl="2"/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Dispute settlement</a:t>
            </a:r>
          </a:p>
          <a:p>
            <a:pPr lvl="2"/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Government procurement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9791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NA</a:t>
            </a:r>
            <a:r>
              <a:rPr lang="en-US" dirty="0"/>
              <a:t>FTA → USMCA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789" y="1133510"/>
            <a:ext cx="9652000" cy="4490050"/>
          </a:xfrm>
        </p:spPr>
        <p:txBody>
          <a:bodyPr>
            <a:normAutofit/>
          </a:bodyPr>
          <a:lstStyle/>
          <a:p>
            <a:r>
              <a:rPr lang="en-US" sz="4000" dirty="0"/>
              <a:t>USMCA will be (if approved)</a:t>
            </a:r>
          </a:p>
          <a:p>
            <a:pPr lvl="1"/>
            <a:r>
              <a:rPr lang="en-US" sz="3600" dirty="0"/>
              <a:t>FTA with stricter ROOs</a:t>
            </a:r>
          </a:p>
          <a:p>
            <a:pPr lvl="1"/>
            <a:r>
              <a:rPr lang="en-US" sz="3600" dirty="0">
                <a:solidFill>
                  <a:schemeClr val="bg1">
                    <a:lumMod val="75000"/>
                  </a:schemeClr>
                </a:solidFill>
              </a:rPr>
              <a:t>Some changes in NAFTA’s additional provisions </a:t>
            </a:r>
          </a:p>
          <a:p>
            <a:pPr lvl="1"/>
            <a:r>
              <a:rPr lang="en-US" sz="3600" dirty="0">
                <a:solidFill>
                  <a:schemeClr val="bg1">
                    <a:lumMod val="75000"/>
                  </a:schemeClr>
                </a:solidFill>
              </a:rPr>
              <a:t>New rules for e</a:t>
            </a:r>
            <a:r>
              <a:rPr lang="en-US" sz="36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nvironment, labor, financial services, digital trade</a:t>
            </a:r>
          </a:p>
          <a:p>
            <a:pPr lvl="1"/>
            <a:r>
              <a:rPr lang="en-US" sz="36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Weakening of Canada’s dairy barriers</a:t>
            </a:r>
          </a:p>
          <a:p>
            <a:pPr lvl="1"/>
            <a:r>
              <a:rPr lang="en-US" sz="36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Discouragement of trade with China</a:t>
            </a:r>
          </a:p>
          <a:p>
            <a:pPr lvl="1"/>
            <a:r>
              <a:rPr lang="en-US" sz="36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Provision for renegotiation (sunset)</a:t>
            </a:r>
            <a:endParaRPr lang="en-US" sz="3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9477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NA</a:t>
            </a:r>
            <a:r>
              <a:rPr lang="en-US" dirty="0"/>
              <a:t>FTA → USMCA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929" y="1377271"/>
            <a:ext cx="9652000" cy="4494153"/>
          </a:xfrm>
        </p:spPr>
        <p:txBody>
          <a:bodyPr>
            <a:noAutofit/>
          </a:bodyPr>
          <a:lstStyle/>
          <a:p>
            <a:r>
              <a:rPr lang="en-US" sz="4000" dirty="0"/>
              <a:t>Most important for Michigan:  Tighter ROOs for cars and car parts</a:t>
            </a:r>
          </a:p>
          <a:p>
            <a:pPr lvl="1"/>
            <a:r>
              <a:rPr lang="en-US" sz="3200" dirty="0"/>
              <a:t>North American content increased from 62.5% to 75%</a:t>
            </a:r>
          </a:p>
          <a:p>
            <a:pPr lvl="2"/>
            <a:r>
              <a:rPr lang="en-US" sz="2800" dirty="0"/>
              <a:t>Intended to reduce inputs from outside N. America, likely benefiting Mexico</a:t>
            </a:r>
          </a:p>
          <a:p>
            <a:pPr lvl="1"/>
            <a:r>
              <a:rPr lang="en-US" sz="3200" dirty="0"/>
              <a:t>New requirement that </a:t>
            </a:r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40-45% of content must be from labor paid $16/</a:t>
            </a:r>
            <a:r>
              <a:rPr lang="en-US" sz="3200" dirty="0" err="1">
                <a:ea typeface="ＭＳ Ｐゴシック" pitchFamily="-109" charset="-128"/>
                <a:cs typeface="ＭＳ Ｐゴシック" pitchFamily="-109" charset="-128"/>
              </a:rPr>
              <a:t>hr</a:t>
            </a:r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 or more (but does not rise with inflation)</a:t>
            </a:r>
          </a:p>
          <a:p>
            <a:pPr lvl="2"/>
            <a:r>
              <a:rPr lang="en-US" sz="2800" dirty="0">
                <a:ea typeface="ＭＳ Ｐゴシック" pitchFamily="-109" charset="-128"/>
                <a:cs typeface="ＭＳ Ｐゴシック" pitchFamily="-109" charset="-128"/>
              </a:rPr>
              <a:t>Intended to reduce inputs from low-wage Mexico, benefiting US and Canada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0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NA</a:t>
            </a:r>
            <a:r>
              <a:rPr lang="en-US" dirty="0"/>
              <a:t>FTA → USMCA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0" y="1045689"/>
            <a:ext cx="10619740" cy="5103178"/>
          </a:xfrm>
        </p:spPr>
        <p:txBody>
          <a:bodyPr>
            <a:noAutofit/>
          </a:bodyPr>
          <a:lstStyle/>
          <a:p>
            <a:r>
              <a:rPr lang="en-US" sz="4000" dirty="0"/>
              <a:t>Effects of tighter ROOs</a:t>
            </a:r>
          </a:p>
          <a:p>
            <a:pPr lvl="1"/>
            <a:r>
              <a:rPr lang="en-US" sz="3600" dirty="0">
                <a:ea typeface="ＭＳ Ｐゴシック" pitchFamily="-109" charset="-128"/>
                <a:cs typeface="ＭＳ Ｐゴシック" pitchFamily="-109" charset="-128"/>
              </a:rPr>
              <a:t>If ROOs are </a:t>
            </a:r>
          </a:p>
          <a:p>
            <a:pPr lvl="2"/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Satisfied: Higher costs of production</a:t>
            </a:r>
          </a:p>
          <a:p>
            <a:pPr lvl="2"/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Not satisfied: Tariffs on traded inputs and final products</a:t>
            </a:r>
          </a:p>
          <a:p>
            <a:pPr lvl="1"/>
            <a:r>
              <a:rPr lang="en-US" sz="3600" dirty="0">
                <a:ea typeface="ＭＳ Ｐゴシック" pitchFamily="-109" charset="-128"/>
                <a:cs typeface="ＭＳ Ｐゴシック" pitchFamily="-109" charset="-128"/>
              </a:rPr>
              <a:t>Either way</a:t>
            </a:r>
          </a:p>
          <a:p>
            <a:pPr lvl="2"/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Prices rise</a:t>
            </a:r>
          </a:p>
          <a:p>
            <a:pPr lvl="2"/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Demand falls</a:t>
            </a:r>
          </a:p>
          <a:p>
            <a:pPr lvl="2"/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Products become less competitive internationally</a:t>
            </a:r>
          </a:p>
          <a:p>
            <a:pPr lvl="1"/>
            <a:r>
              <a:rPr lang="en-US" sz="3600" dirty="0">
                <a:ea typeface="ＭＳ Ｐゴシック" pitchFamily="-109" charset="-128"/>
                <a:cs typeface="ＭＳ Ｐゴシック" pitchFamily="-109" charset="-128"/>
              </a:rPr>
              <a:t>Effects on demands for labor ambiguous throughout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0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NA</a:t>
            </a:r>
            <a:r>
              <a:rPr lang="en-US" dirty="0"/>
              <a:t>FTA → USMCA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929" y="2080056"/>
            <a:ext cx="9652000" cy="7109639"/>
          </a:xfrm>
        </p:spPr>
        <p:txBody>
          <a:bodyPr>
            <a:normAutofit/>
          </a:bodyPr>
          <a:lstStyle/>
          <a:p>
            <a:r>
              <a:rPr lang="en-US" sz="3600" dirty="0"/>
              <a:t>Will USMCA be ratified?</a:t>
            </a:r>
          </a:p>
          <a:p>
            <a:pPr lvl="1"/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Needs ratification in all three countries</a:t>
            </a:r>
          </a:p>
          <a:p>
            <a:pPr lvl="1"/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In US, there are problems</a:t>
            </a:r>
          </a:p>
          <a:p>
            <a:pPr lvl="2"/>
            <a:r>
              <a:rPr lang="en-US" sz="2800" dirty="0">
                <a:ea typeface="ＭＳ Ｐゴシック" pitchFamily="-109" charset="-128"/>
                <a:cs typeface="ＭＳ Ｐゴシック" pitchFamily="-109" charset="-128"/>
              </a:rPr>
              <a:t>Democrats want changes</a:t>
            </a:r>
          </a:p>
          <a:p>
            <a:pPr lvl="3"/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Stronger enforcement of labor provisions</a:t>
            </a:r>
          </a:p>
          <a:p>
            <a:pPr lvl="3"/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Remove tariffs on steel and aluminum</a:t>
            </a:r>
          </a:p>
          <a:p>
            <a:pPr lvl="2"/>
            <a:r>
              <a:rPr lang="en-US" sz="2800" dirty="0">
                <a:ea typeface="ＭＳ Ｐゴシック" pitchFamily="-109" charset="-128"/>
                <a:cs typeface="ＭＳ Ｐゴシック" pitchFamily="-109" charset="-128"/>
              </a:rPr>
              <a:t>Approval requires a report from USITC, delayed by government shutdown, but was issued Apr 18</a:t>
            </a:r>
          </a:p>
          <a:p>
            <a:pPr lvl="1"/>
            <a:r>
              <a:rPr lang="en-US" sz="3200" dirty="0"/>
              <a:t>Trump threatens to issue six-month withdrawal notice from NAFTA</a:t>
            </a:r>
          </a:p>
          <a:p>
            <a:endParaRPr lang="en-US" sz="3200" dirty="0">
              <a:ea typeface="ＭＳ Ｐゴシック" pitchFamily="-109" charset="-128"/>
              <a:cs typeface="ＭＳ Ｐゴシック" pitchFamily="-109" charset="-128"/>
            </a:endParaRPr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endParaRPr lang="en-US" sz="3600" dirty="0"/>
          </a:p>
          <a:p>
            <a:pPr lvl="1"/>
            <a:endParaRPr lang="en-US" sz="3200" dirty="0"/>
          </a:p>
          <a:p>
            <a:pPr lvl="1"/>
            <a:endParaRPr lang="en-US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1018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NA</a:t>
            </a:r>
            <a:r>
              <a:rPr lang="en-US" dirty="0"/>
              <a:t>FTA → USMCA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929" y="2080056"/>
            <a:ext cx="9652000" cy="7109639"/>
          </a:xfrm>
        </p:spPr>
        <p:txBody>
          <a:bodyPr>
            <a:normAutofit/>
          </a:bodyPr>
          <a:lstStyle/>
          <a:p>
            <a:r>
              <a:rPr lang="en-US" sz="3200" dirty="0"/>
              <a:t>USITC Report Main Findings</a:t>
            </a:r>
          </a:p>
          <a:p>
            <a:pPr lvl="1"/>
            <a:r>
              <a:rPr lang="en-US" sz="2800" dirty="0">
                <a:ea typeface="ＭＳ Ｐゴシック" pitchFamily="-109" charset="-128"/>
                <a:cs typeface="ＭＳ Ｐゴシック" pitchFamily="-109" charset="-128"/>
              </a:rPr>
              <a:t>Positive impact on US real GDP and employment</a:t>
            </a:r>
          </a:p>
          <a:p>
            <a:pPr lvl="2"/>
            <a:r>
              <a:rPr lang="en-US" sz="2800" dirty="0">
                <a:ea typeface="ＭＳ Ｐゴシック" pitchFamily="-109" charset="-128"/>
                <a:cs typeface="ＭＳ Ｐゴシック" pitchFamily="-109" charset="-128"/>
              </a:rPr>
              <a:t>Raise GDP by 0.35%</a:t>
            </a:r>
          </a:p>
          <a:p>
            <a:pPr lvl="2"/>
            <a:r>
              <a:rPr lang="en-US" sz="2800" dirty="0">
                <a:ea typeface="ＭＳ Ｐゴシック" pitchFamily="-109" charset="-128"/>
                <a:cs typeface="ＭＳ Ｐゴシック" pitchFamily="-109" charset="-128"/>
              </a:rPr>
              <a:t>Raise employment by 0.12 %</a:t>
            </a:r>
          </a:p>
          <a:p>
            <a:pPr lvl="1"/>
            <a:r>
              <a:rPr lang="en-US" sz="2800" dirty="0">
                <a:ea typeface="ＭＳ Ｐゴシック" pitchFamily="-109" charset="-128"/>
                <a:cs typeface="ＭＳ Ｐゴシック" pitchFamily="-109" charset="-128"/>
              </a:rPr>
              <a:t>Most significant effects from</a:t>
            </a:r>
          </a:p>
          <a:p>
            <a:pPr lvl="2"/>
            <a:r>
              <a:rPr lang="en-US" sz="2800" dirty="0">
                <a:ea typeface="ＭＳ Ｐゴシック" pitchFamily="-109" charset="-128"/>
                <a:cs typeface="ＭＳ Ｐゴシック" pitchFamily="-109" charset="-128"/>
              </a:rPr>
              <a:t>Reduced uncertainty in digital trade</a:t>
            </a:r>
          </a:p>
          <a:p>
            <a:pPr lvl="2"/>
            <a:r>
              <a:rPr lang="en-US" sz="2800" dirty="0">
                <a:ea typeface="ＭＳ Ｐゴシック" pitchFamily="-109" charset="-128"/>
                <a:cs typeface="ＭＳ Ｐゴシック" pitchFamily="-109" charset="-128"/>
              </a:rPr>
              <a:t>Rules of origin in auto sector</a:t>
            </a:r>
          </a:p>
          <a:p>
            <a:pPr lvl="1"/>
            <a:r>
              <a:rPr lang="en-US" sz="2800" dirty="0">
                <a:ea typeface="ＭＳ Ｐゴシック" pitchFamily="-109" charset="-128"/>
                <a:cs typeface="ＭＳ Ｐゴシック" pitchFamily="-109" charset="-128"/>
              </a:rPr>
              <a:t>Auto sector</a:t>
            </a:r>
          </a:p>
          <a:p>
            <a:pPr lvl="2"/>
            <a:r>
              <a:rPr lang="en-US" sz="2800" dirty="0">
                <a:ea typeface="ＭＳ Ｐゴシック" pitchFamily="-109" charset="-128"/>
                <a:cs typeface="ＭＳ Ｐゴシック" pitchFamily="-109" charset="-128"/>
              </a:rPr>
              <a:t>Increase in US production</a:t>
            </a:r>
          </a:p>
          <a:p>
            <a:pPr lvl="2"/>
            <a:r>
              <a:rPr lang="en-US" sz="2800" dirty="0">
                <a:ea typeface="ＭＳ Ｐゴシック" pitchFamily="-109" charset="-128"/>
                <a:cs typeface="ＭＳ Ｐゴシック" pitchFamily="-109" charset="-128"/>
              </a:rPr>
              <a:t>Small increase in prices and reduced demand</a:t>
            </a:r>
          </a:p>
          <a:p>
            <a:pPr lvl="1"/>
            <a:endParaRPr lang="en-US" sz="2800" dirty="0">
              <a:ea typeface="ＭＳ Ｐゴシック" pitchFamily="-109" charset="-128"/>
              <a:cs typeface="ＭＳ Ｐゴシック" pitchFamily="-109" charset="-128"/>
            </a:endParaRPr>
          </a:p>
          <a:p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endParaRPr lang="en-US" sz="32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57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3F42A87-B773-154B-9A77-219CCD32F0E9}"/>
              </a:ext>
            </a:extLst>
          </p:cNvPr>
          <p:cNvSpPr txBox="1">
            <a:spLocks/>
          </p:cNvSpPr>
          <p:nvPr/>
        </p:nvSpPr>
        <p:spPr>
          <a:xfrm>
            <a:off x="1216698" y="332510"/>
            <a:ext cx="9652000" cy="112712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C4C88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Top US Trading States: 2017</a:t>
            </a:r>
            <a:br>
              <a:rPr lang="en-US" dirty="0"/>
            </a:br>
            <a:r>
              <a:rPr lang="en-US" dirty="0"/>
              <a:t>(Exports + Imports)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5C7933E-8E37-7041-8DA8-9EA4853A87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470141"/>
              </p:ext>
            </p:extLst>
          </p:nvPr>
        </p:nvGraphicFramePr>
        <p:xfrm>
          <a:off x="990473" y="1695620"/>
          <a:ext cx="3218937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135">
                  <a:extLst>
                    <a:ext uri="{9D8B030D-6E8A-4147-A177-3AD203B41FA5}">
                      <a16:colId xmlns:a16="http://schemas.microsoft.com/office/drawing/2014/main" val="68406303"/>
                    </a:ext>
                  </a:extLst>
                </a:gridCol>
                <a:gridCol w="1806585">
                  <a:extLst>
                    <a:ext uri="{9D8B030D-6E8A-4147-A177-3AD203B41FA5}">
                      <a16:colId xmlns:a16="http://schemas.microsoft.com/office/drawing/2014/main" val="1322183049"/>
                    </a:ext>
                  </a:extLst>
                </a:gridCol>
                <a:gridCol w="721217">
                  <a:extLst>
                    <a:ext uri="{9D8B030D-6E8A-4147-A177-3AD203B41FA5}">
                      <a16:colId xmlns:a16="http://schemas.microsoft.com/office/drawing/2014/main" val="2251533105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By Value, $</a:t>
                      </a:r>
                      <a:r>
                        <a:rPr lang="en-US" dirty="0" err="1"/>
                        <a:t>bil</a:t>
                      </a:r>
                      <a:r>
                        <a:rPr lang="en-US" dirty="0"/>
                        <a:t>.</a:t>
                      </a:r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437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California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</a:t>
                      </a:r>
                    </a:p>
                  </a:txBody>
                  <a:tcPr marL="12700" marR="12700" marT="9525" marB="0" anchor="ctr"/>
                </a:tc>
                <a:extLst>
                  <a:ext uri="{0D108BD9-81ED-4DB2-BD59-A6C34878D82A}">
                    <a16:rowId xmlns:a16="http://schemas.microsoft.com/office/drawing/2014/main" val="394306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528</a:t>
                      </a:r>
                    </a:p>
                  </a:txBody>
                  <a:tcPr marL="12700" marR="12700" marT="9525" marB="0" anchor="ctr"/>
                </a:tc>
                <a:extLst>
                  <a:ext uri="{0D108BD9-81ED-4DB2-BD59-A6C34878D82A}">
                    <a16:rowId xmlns:a16="http://schemas.microsoft.com/office/drawing/2014/main" val="4068832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</a:t>
                      </a:r>
                    </a:p>
                  </a:txBody>
                  <a:tcPr marL="12700" marR="12700" marT="9525" marB="0" anchor="ctr"/>
                </a:tc>
                <a:extLst>
                  <a:ext uri="{0D108BD9-81ED-4DB2-BD59-A6C34878D82A}">
                    <a16:rowId xmlns:a16="http://schemas.microsoft.com/office/drawing/2014/main" val="4030027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12700" marR="12700" marT="9525" marB="0" anchor="ctr"/>
                </a:tc>
                <a:extLst>
                  <a:ext uri="{0D108BD9-81ED-4DB2-BD59-A6C34878D82A}">
                    <a16:rowId xmlns:a16="http://schemas.microsoft.com/office/drawing/2014/main" val="2351621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Michigan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12700" marR="12700" marT="9525" marB="0" anchor="ctr"/>
                </a:tc>
                <a:extLst>
                  <a:ext uri="{0D108BD9-81ED-4DB2-BD59-A6C34878D82A}">
                    <a16:rowId xmlns:a16="http://schemas.microsoft.com/office/drawing/2014/main" val="318376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12700" marR="12700" marT="9525" marB="0" anchor="ctr"/>
                </a:tc>
                <a:extLst>
                  <a:ext uri="{0D108BD9-81ED-4DB2-BD59-A6C34878D82A}">
                    <a16:rowId xmlns:a16="http://schemas.microsoft.com/office/drawing/2014/main" val="3037456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12700" marR="12700" marT="9525" marB="0" anchor="ctr"/>
                </a:tc>
                <a:extLst>
                  <a:ext uri="{0D108BD9-81ED-4DB2-BD59-A6C34878D82A}">
                    <a16:rowId xmlns:a16="http://schemas.microsoft.com/office/drawing/2014/main" val="2338454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Georgia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12700" marR="12700" marT="9525" marB="0" anchor="ctr"/>
                </a:tc>
                <a:extLst>
                  <a:ext uri="{0D108BD9-81ED-4DB2-BD59-A6C34878D82A}">
                    <a16:rowId xmlns:a16="http://schemas.microsoft.com/office/drawing/2014/main" val="4006596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12700" marR="12700" marT="9525" marB="0" anchor="ctr"/>
                </a:tc>
                <a:extLst>
                  <a:ext uri="{0D108BD9-81ED-4DB2-BD59-A6C34878D82A}">
                    <a16:rowId xmlns:a16="http://schemas.microsoft.com/office/drawing/2014/main" val="2948611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Pennsylvania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12700" marR="12700" marT="9525" marB="0" anchor="ctr"/>
                </a:tc>
                <a:extLst>
                  <a:ext uri="{0D108BD9-81ED-4DB2-BD59-A6C34878D82A}">
                    <a16:rowId xmlns:a16="http://schemas.microsoft.com/office/drawing/2014/main" val="325916625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4D0E542-BC85-674E-9DB8-7F4D476D6FA6}"/>
              </a:ext>
            </a:extLst>
          </p:cNvPr>
          <p:cNvSpPr txBox="1"/>
          <p:nvPr/>
        </p:nvSpPr>
        <p:spPr>
          <a:xfrm>
            <a:off x="1626780" y="5860894"/>
            <a:ext cx="9809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*Weighted average, with weights 1/3 on Value and 2/3 on Per GDP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E8720EA-B10B-CD4F-ADDE-38B18128DE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778216"/>
              </p:ext>
            </p:extLst>
          </p:nvPr>
        </p:nvGraphicFramePr>
        <p:xfrm>
          <a:off x="7712465" y="1706352"/>
          <a:ext cx="3397161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401">
                  <a:extLst>
                    <a:ext uri="{9D8B030D-6E8A-4147-A177-3AD203B41FA5}">
                      <a16:colId xmlns:a16="http://schemas.microsoft.com/office/drawing/2014/main" val="68406303"/>
                    </a:ext>
                  </a:extLst>
                </a:gridCol>
                <a:gridCol w="1906611">
                  <a:extLst>
                    <a:ext uri="{9D8B030D-6E8A-4147-A177-3AD203B41FA5}">
                      <a16:colId xmlns:a16="http://schemas.microsoft.com/office/drawing/2014/main" val="1322183049"/>
                    </a:ext>
                  </a:extLst>
                </a:gridCol>
                <a:gridCol w="761149">
                  <a:extLst>
                    <a:ext uri="{9D8B030D-6E8A-4147-A177-3AD203B41FA5}">
                      <a16:colId xmlns:a16="http://schemas.microsoft.com/office/drawing/2014/main" val="2251533105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 GDP</a:t>
                      </a:r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437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Louisiana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40.1</a:t>
                      </a:r>
                    </a:p>
                  </a:txBody>
                  <a:tcPr marL="12700" marR="12700" marT="9525" marB="0" anchor="ctr"/>
                </a:tc>
                <a:extLst>
                  <a:ext uri="{0D108BD9-81ED-4DB2-BD59-A6C34878D82A}">
                    <a16:rowId xmlns:a16="http://schemas.microsoft.com/office/drawing/2014/main" val="394306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Michigan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39.3</a:t>
                      </a:r>
                    </a:p>
                  </a:txBody>
                  <a:tcPr marL="12700" marR="12700" marT="9525" marB="0" anchor="ctr"/>
                </a:tc>
                <a:extLst>
                  <a:ext uri="{0D108BD9-81ED-4DB2-BD59-A6C34878D82A}">
                    <a16:rowId xmlns:a16="http://schemas.microsoft.com/office/drawing/2014/main" val="4068832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38.5</a:t>
                      </a:r>
                    </a:p>
                  </a:txBody>
                  <a:tcPr marL="12700" marR="12700" marT="9525" marB="0" anchor="ctr"/>
                </a:tc>
                <a:extLst>
                  <a:ext uri="{0D108BD9-81ED-4DB2-BD59-A6C34878D82A}">
                    <a16:rowId xmlns:a16="http://schemas.microsoft.com/office/drawing/2014/main" val="4030027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32.1</a:t>
                      </a:r>
                    </a:p>
                  </a:txBody>
                  <a:tcPr marL="12700" marR="12700" marT="9525" marB="0" anchor="ctr"/>
                </a:tc>
                <a:extLst>
                  <a:ext uri="{0D108BD9-81ED-4DB2-BD59-A6C34878D82A}">
                    <a16:rowId xmlns:a16="http://schemas.microsoft.com/office/drawing/2014/main" val="2351621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32.1</a:t>
                      </a:r>
                    </a:p>
                  </a:txBody>
                  <a:tcPr marL="12700" marR="12700" marT="9525" marB="0" anchor="ctr"/>
                </a:tc>
                <a:extLst>
                  <a:ext uri="{0D108BD9-81ED-4DB2-BD59-A6C34878D82A}">
                    <a16:rowId xmlns:a16="http://schemas.microsoft.com/office/drawing/2014/main" val="318376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</a:t>
                      </a:r>
                    </a:p>
                  </a:txBody>
                  <a:tcPr marL="12700" marR="12700" marT="9525" marB="0" anchor="ctr"/>
                </a:tc>
                <a:extLst>
                  <a:ext uri="{0D108BD9-81ED-4DB2-BD59-A6C34878D82A}">
                    <a16:rowId xmlns:a16="http://schemas.microsoft.com/office/drawing/2014/main" val="3037456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Indiana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</a:t>
                      </a:r>
                    </a:p>
                  </a:txBody>
                  <a:tcPr marL="12700" marR="12700" marT="9525" marB="0" anchor="ctr"/>
                </a:tc>
                <a:extLst>
                  <a:ext uri="{0D108BD9-81ED-4DB2-BD59-A6C34878D82A}">
                    <a16:rowId xmlns:a16="http://schemas.microsoft.com/office/drawing/2014/main" val="2338454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</a:t>
                      </a:r>
                    </a:p>
                  </a:txBody>
                  <a:tcPr marL="12700" marR="12700" marT="9525" marB="0" anchor="ctr"/>
                </a:tc>
                <a:extLst>
                  <a:ext uri="{0D108BD9-81ED-4DB2-BD59-A6C34878D82A}">
                    <a16:rowId xmlns:a16="http://schemas.microsoft.com/office/drawing/2014/main" val="4006596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24.4</a:t>
                      </a:r>
                    </a:p>
                  </a:txBody>
                  <a:tcPr marL="12700" marR="12700" marT="9525" marB="0" anchor="ctr"/>
                </a:tc>
                <a:extLst>
                  <a:ext uri="{0D108BD9-81ED-4DB2-BD59-A6C34878D82A}">
                    <a16:rowId xmlns:a16="http://schemas.microsoft.com/office/drawing/2014/main" val="2948611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</a:t>
                      </a:r>
                    </a:p>
                  </a:txBody>
                  <a:tcPr marL="12700" marR="12700" marT="9525" marB="0" anchor="ctr"/>
                </a:tc>
                <a:extLst>
                  <a:ext uri="{0D108BD9-81ED-4DB2-BD59-A6C34878D82A}">
                    <a16:rowId xmlns:a16="http://schemas.microsoft.com/office/drawing/2014/main" val="325916625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578D14F-DDC7-8D45-A72A-9AE20FEC9F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283455"/>
              </p:ext>
            </p:extLst>
          </p:nvPr>
        </p:nvGraphicFramePr>
        <p:xfrm>
          <a:off x="4721705" y="1678448"/>
          <a:ext cx="2636012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401">
                  <a:extLst>
                    <a:ext uri="{9D8B030D-6E8A-4147-A177-3AD203B41FA5}">
                      <a16:colId xmlns:a16="http://schemas.microsoft.com/office/drawing/2014/main" val="68406303"/>
                    </a:ext>
                  </a:extLst>
                </a:gridCol>
                <a:gridCol w="1906611">
                  <a:extLst>
                    <a:ext uri="{9D8B030D-6E8A-4147-A177-3AD203B41FA5}">
                      <a16:colId xmlns:a16="http://schemas.microsoft.com/office/drawing/2014/main" val="132218304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By Average* Rank</a:t>
                      </a:r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437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Michigan</a:t>
                      </a:r>
                    </a:p>
                  </a:txBody>
                  <a:tcPr marL="12700" marR="12700" marT="9525" marB="0" anchor="ctr"/>
                </a:tc>
                <a:extLst>
                  <a:ext uri="{0D108BD9-81ED-4DB2-BD59-A6C34878D82A}">
                    <a16:rowId xmlns:a16="http://schemas.microsoft.com/office/drawing/2014/main" val="394306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12700" marR="12700" marT="9525" marB="0" anchor="ctr"/>
                </a:tc>
                <a:extLst>
                  <a:ext uri="{0D108BD9-81ED-4DB2-BD59-A6C34878D82A}">
                    <a16:rowId xmlns:a16="http://schemas.microsoft.com/office/drawing/2014/main" val="4068832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Louisiana</a:t>
                      </a:r>
                    </a:p>
                  </a:txBody>
                  <a:tcPr marL="12700" marR="12700" marT="9525" marB="0" anchor="ctr"/>
                </a:tc>
                <a:extLst>
                  <a:ext uri="{0D108BD9-81ED-4DB2-BD59-A6C34878D82A}">
                    <a16:rowId xmlns:a16="http://schemas.microsoft.com/office/drawing/2014/main" val="4030027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</a:t>
                      </a:r>
                    </a:p>
                  </a:txBody>
                  <a:tcPr marL="12700" marR="12700" marT="9525" marB="0" anchor="ctr"/>
                </a:tc>
                <a:extLst>
                  <a:ext uri="{0D108BD9-81ED-4DB2-BD59-A6C34878D82A}">
                    <a16:rowId xmlns:a16="http://schemas.microsoft.com/office/drawing/2014/main" val="2351621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</a:t>
                      </a:r>
                    </a:p>
                  </a:txBody>
                  <a:tcPr marL="12700" marR="12700" marT="9525" marB="0" anchor="ctr"/>
                </a:tc>
                <a:extLst>
                  <a:ext uri="{0D108BD9-81ED-4DB2-BD59-A6C34878D82A}">
                    <a16:rowId xmlns:a16="http://schemas.microsoft.com/office/drawing/2014/main" val="318376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</a:t>
                      </a:r>
                    </a:p>
                  </a:txBody>
                  <a:tcPr marL="12700" marR="12700" marT="9525" marB="0" anchor="ctr"/>
                </a:tc>
                <a:extLst>
                  <a:ext uri="{0D108BD9-81ED-4DB2-BD59-A6C34878D82A}">
                    <a16:rowId xmlns:a16="http://schemas.microsoft.com/office/drawing/2014/main" val="3037456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</a:t>
                      </a:r>
                    </a:p>
                  </a:txBody>
                  <a:tcPr marL="12700" marR="12700" marT="9525" marB="0" anchor="ctr"/>
                </a:tc>
                <a:extLst>
                  <a:ext uri="{0D108BD9-81ED-4DB2-BD59-A6C34878D82A}">
                    <a16:rowId xmlns:a16="http://schemas.microsoft.com/office/drawing/2014/main" val="2338454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Indiana</a:t>
                      </a:r>
                    </a:p>
                  </a:txBody>
                  <a:tcPr marL="12700" marR="12700" marT="9525" marB="0" anchor="ctr"/>
                </a:tc>
                <a:extLst>
                  <a:ext uri="{0D108BD9-81ED-4DB2-BD59-A6C34878D82A}">
                    <a16:rowId xmlns:a16="http://schemas.microsoft.com/office/drawing/2014/main" val="4006596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12700" marR="12700" marT="9525" marB="0" anchor="ctr"/>
                </a:tc>
                <a:extLst>
                  <a:ext uri="{0D108BD9-81ED-4DB2-BD59-A6C34878D82A}">
                    <a16:rowId xmlns:a16="http://schemas.microsoft.com/office/drawing/2014/main" val="2948611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California</a:t>
                      </a:r>
                    </a:p>
                  </a:txBody>
                  <a:tcPr marL="12700" marR="12700" marT="9525" marB="0" anchor="ctr"/>
                </a:tc>
                <a:extLst>
                  <a:ext uri="{0D108BD9-81ED-4DB2-BD59-A6C34878D82A}">
                    <a16:rowId xmlns:a16="http://schemas.microsoft.com/office/drawing/2014/main" val="3259166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089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NA</a:t>
            </a:r>
            <a:r>
              <a:rPr lang="en-US" dirty="0"/>
              <a:t>FTA → USMCA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195" y="263783"/>
            <a:ext cx="9652000" cy="7109639"/>
          </a:xfrm>
        </p:spPr>
        <p:txBody>
          <a:bodyPr>
            <a:normAutofit/>
          </a:bodyPr>
          <a:lstStyle/>
          <a:p>
            <a:r>
              <a:rPr lang="en-US" sz="3200" dirty="0"/>
              <a:t>News from Michigan</a:t>
            </a:r>
          </a:p>
          <a:p>
            <a:pPr lvl="1"/>
            <a:r>
              <a:rPr lang="en-US" sz="2800" dirty="0">
                <a:ea typeface="ＭＳ Ｐゴシック" pitchFamily="-109" charset="-128"/>
                <a:cs typeface="ＭＳ Ｐゴシック" pitchFamily="-109" charset="-128"/>
              </a:rPr>
              <a:t>April 24, </a:t>
            </a:r>
            <a:r>
              <a:rPr lang="en-US" sz="2800" dirty="0" err="1">
                <a:ea typeface="ＭＳ Ｐゴシック" pitchFamily="-109" charset="-128"/>
                <a:cs typeface="ＭＳ Ｐゴシック" pitchFamily="-109" charset="-128"/>
              </a:rPr>
              <a:t>MLive</a:t>
            </a:r>
            <a:r>
              <a:rPr lang="en-US" sz="2800" dirty="0">
                <a:ea typeface="ＭＳ Ｐゴシック" pitchFamily="-109" charset="-128"/>
                <a:cs typeface="ＭＳ Ｐゴシック" pitchFamily="-109" charset="-128"/>
              </a:rPr>
              <a:t>:</a:t>
            </a:r>
          </a:p>
          <a:p>
            <a:pPr lvl="1"/>
            <a:endParaRPr lang="en-US" sz="2800" dirty="0">
              <a:ea typeface="ＭＳ Ｐゴシック" pitchFamily="-109" charset="-128"/>
              <a:cs typeface="ＭＳ Ｐゴシック" pitchFamily="-109" charset="-128"/>
            </a:endParaRPr>
          </a:p>
          <a:p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endParaRPr lang="en-US" sz="32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FDA4EA-E6F7-7C4A-B835-F2B1E51A3A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669" y="2426483"/>
            <a:ext cx="6400800" cy="977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79381A-2F4C-6845-8626-5206CEC43C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5545" y="3449181"/>
            <a:ext cx="63881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8538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7A4A23-002F-B841-AA6F-03113F7CC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D9DD33-BFA1-CB44-AF1E-A07B6F4D9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058" y="2340488"/>
            <a:ext cx="6287853" cy="19992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9AEA7BF-C4C7-654A-818B-D74C406A3ADD}"/>
              </a:ext>
            </a:extLst>
          </p:cNvPr>
          <p:cNvSpPr/>
          <p:nvPr/>
        </p:nvSpPr>
        <p:spPr>
          <a:xfrm>
            <a:off x="594360" y="194310"/>
            <a:ext cx="6938010" cy="11087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9222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FFFFFF"/>
                </a:solidFill>
              </a:rPr>
              <a:t>Co</a:t>
            </a:r>
            <a:r>
              <a:rPr lang="en-US" dirty="0"/>
              <a:t>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8965" y="889346"/>
            <a:ext cx="9652000" cy="4904556"/>
          </a:xfrm>
        </p:spPr>
        <p:txBody>
          <a:bodyPr>
            <a:noAutofit/>
          </a:bodyPr>
          <a:lstStyle/>
          <a:p>
            <a:pPr lvl="1"/>
            <a:endParaRPr lang="en-US" sz="3600" dirty="0"/>
          </a:p>
          <a:p>
            <a:r>
              <a:rPr lang="en-US" sz="4000" dirty="0">
                <a:ea typeface="ＭＳ Ｐゴシック" pitchFamily="-109" charset="-128"/>
                <a:cs typeface="ＭＳ Ｐゴシック" pitchFamily="-109" charset="-128"/>
              </a:rPr>
              <a:t>Trump’s trade actions in 2018</a:t>
            </a:r>
          </a:p>
          <a:p>
            <a:pPr lvl="1"/>
            <a:r>
              <a:rPr lang="en-US" sz="3600" dirty="0">
                <a:ea typeface="ＭＳ Ｐゴシック" pitchFamily="-109" charset="-128"/>
                <a:cs typeface="ＭＳ Ｐゴシック" pitchFamily="-109" charset="-128"/>
              </a:rPr>
              <a:t>In all states, but especially Michigan</a:t>
            </a:r>
          </a:p>
          <a:p>
            <a:pPr lvl="2"/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Raise prices to consumers</a:t>
            </a:r>
          </a:p>
          <a:p>
            <a:pPr lvl="2"/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Raise costs to producers</a:t>
            </a:r>
          </a:p>
          <a:p>
            <a:pPr lvl="1"/>
            <a:r>
              <a:rPr lang="en-US" sz="3600" dirty="0">
                <a:ea typeface="ＭＳ Ｐゴシック" pitchFamily="-109" charset="-128"/>
                <a:cs typeface="ＭＳ Ｐゴシック" pitchFamily="-109" charset="-128"/>
              </a:rPr>
              <a:t>Alienate other countries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32806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FFFFFF"/>
                </a:solidFill>
              </a:rPr>
              <a:t>Co</a:t>
            </a:r>
            <a:r>
              <a:rPr lang="en-US" dirty="0"/>
              <a:t>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8965" y="889346"/>
            <a:ext cx="9652000" cy="4904556"/>
          </a:xfrm>
        </p:spPr>
        <p:txBody>
          <a:bodyPr>
            <a:noAutofit/>
          </a:bodyPr>
          <a:lstStyle/>
          <a:p>
            <a:pPr lvl="1"/>
            <a:endParaRPr lang="en-US" sz="3600" dirty="0"/>
          </a:p>
          <a:p>
            <a:r>
              <a:rPr lang="en-US" sz="4000" dirty="0">
                <a:ea typeface="ＭＳ Ｐゴシック" pitchFamily="-109" charset="-128"/>
                <a:cs typeface="ＭＳ Ｐゴシック" pitchFamily="-109" charset="-128"/>
              </a:rPr>
              <a:t>May they serve any purpose?</a:t>
            </a:r>
          </a:p>
          <a:p>
            <a:pPr lvl="1"/>
            <a:r>
              <a:rPr lang="en-US" sz="3600" dirty="0">
                <a:ea typeface="ＭＳ Ｐゴシック" pitchFamily="-109" charset="-128"/>
                <a:cs typeface="ＭＳ Ｐゴシック" pitchFamily="-109" charset="-128"/>
              </a:rPr>
              <a:t>Not to reduce trade deficit(s)</a:t>
            </a:r>
          </a:p>
          <a:p>
            <a:pPr lvl="2"/>
            <a:r>
              <a:rPr lang="en-US" sz="3600" dirty="0">
                <a:ea typeface="ＭＳ Ｐゴシック" pitchFamily="-109" charset="-128"/>
                <a:cs typeface="ＭＳ Ｐゴシック" pitchFamily="-109" charset="-128"/>
              </a:rPr>
              <a:t>Tariffs may reduce both exports and imports</a:t>
            </a:r>
          </a:p>
          <a:p>
            <a:pPr lvl="2"/>
            <a:r>
              <a:rPr lang="en-US" sz="3600" dirty="0">
                <a:ea typeface="ＭＳ Ｐゴシック" pitchFamily="-109" charset="-128"/>
                <a:cs typeface="ＭＳ Ｐゴシック" pitchFamily="-109" charset="-128"/>
              </a:rPr>
              <a:t>They do </a:t>
            </a:r>
            <a:r>
              <a:rPr lang="en-US" sz="3600" u="sng" dirty="0">
                <a:ea typeface="ＭＳ Ｐゴシック" pitchFamily="-109" charset="-128"/>
                <a:cs typeface="ＭＳ Ｐゴシック" pitchFamily="-109" charset="-128"/>
              </a:rPr>
              <a:t>not</a:t>
            </a:r>
            <a:r>
              <a:rPr lang="en-US" sz="3600" dirty="0">
                <a:ea typeface="ＭＳ Ｐゴシック" pitchFamily="-109" charset="-128"/>
                <a:cs typeface="ＭＳ Ｐゴシック" pitchFamily="-109" charset="-128"/>
              </a:rPr>
              <a:t> change overall trade balance</a:t>
            </a:r>
          </a:p>
          <a:p>
            <a:pPr lvl="2"/>
            <a:r>
              <a:rPr lang="en-US" sz="3600" dirty="0">
                <a:ea typeface="ＭＳ Ｐゴシック" pitchFamily="-109" charset="-128"/>
                <a:cs typeface="ＭＳ Ｐゴシック" pitchFamily="-109" charset="-128"/>
              </a:rPr>
              <a:t>Mar 6, 2019, NYT:  </a:t>
            </a:r>
          </a:p>
          <a:p>
            <a:pPr lvl="3"/>
            <a:r>
              <a:rPr lang="en-US" sz="3000" dirty="0">
                <a:ea typeface="ＭＳ Ｐゴシック" pitchFamily="-109" charset="-128"/>
                <a:cs typeface="ＭＳ Ｐゴシック" pitchFamily="-109" charset="-128"/>
              </a:rPr>
              <a:t>“</a:t>
            </a:r>
            <a:r>
              <a:rPr lang="en-US" sz="3000" dirty="0"/>
              <a:t>The United States trade deficit in goods ballooned to its largest level in history, reaching $891.3 billion in 2018, despite President Trump’s repeated promise to reduce that figure.”</a:t>
            </a:r>
            <a:endParaRPr lang="en-US" sz="3000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AE64-99CB-184D-A8F1-0446EB41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rgbClr val="FFFFFF"/>
                </a:solidFill>
              </a:rPr>
              <a:t>Co</a:t>
            </a:r>
            <a:r>
              <a:rPr lang="en-US" dirty="0"/>
              <a:t>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D2A4F-7537-A34F-8519-139D6AEB5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8965" y="889346"/>
            <a:ext cx="9652000" cy="4904556"/>
          </a:xfrm>
        </p:spPr>
        <p:txBody>
          <a:bodyPr>
            <a:noAutofit/>
          </a:bodyPr>
          <a:lstStyle/>
          <a:p>
            <a:pPr lvl="1"/>
            <a:endParaRPr lang="en-US" sz="3600" dirty="0"/>
          </a:p>
          <a:p>
            <a:r>
              <a:rPr lang="en-US" sz="4000" dirty="0">
                <a:ea typeface="ＭＳ Ｐゴシック" pitchFamily="-109" charset="-128"/>
                <a:cs typeface="ＭＳ Ｐゴシック" pitchFamily="-109" charset="-128"/>
              </a:rPr>
              <a:t>May they serve any purpose?</a:t>
            </a:r>
          </a:p>
          <a:p>
            <a:pPr lvl="1"/>
            <a:r>
              <a:rPr lang="en-US" sz="3600" dirty="0">
                <a:ea typeface="ＭＳ Ｐゴシック" pitchFamily="-109" charset="-128"/>
                <a:cs typeface="ＭＳ Ｐゴシック" pitchFamily="-109" charset="-128"/>
              </a:rPr>
              <a:t>Perhaps to motivate other countries to change policies for the better</a:t>
            </a:r>
          </a:p>
          <a:p>
            <a:pPr lvl="2"/>
            <a:r>
              <a:rPr lang="en-US" sz="3600" dirty="0">
                <a:ea typeface="ＭＳ Ｐゴシック" pitchFamily="-109" charset="-128"/>
                <a:cs typeface="ＭＳ Ｐゴシック" pitchFamily="-109" charset="-128"/>
              </a:rPr>
              <a:t>US is negotiating with</a:t>
            </a:r>
          </a:p>
          <a:p>
            <a:pPr lvl="3"/>
            <a:r>
              <a:rPr lang="en-US" sz="3000" dirty="0">
                <a:ea typeface="ＭＳ Ｐゴシック" pitchFamily="-109" charset="-128"/>
                <a:cs typeface="ＭＳ Ｐゴシック" pitchFamily="-109" charset="-128"/>
              </a:rPr>
              <a:t>China, to change their IP policies and increase imports from US</a:t>
            </a:r>
          </a:p>
          <a:p>
            <a:pPr lvl="3"/>
            <a:r>
              <a:rPr lang="en-US" sz="3000" dirty="0">
                <a:ea typeface="ＭＳ Ｐゴシック" pitchFamily="-109" charset="-128"/>
                <a:cs typeface="ＭＳ Ｐゴシック" pitchFamily="-109" charset="-128"/>
              </a:rPr>
              <a:t>EU and Japan to open to more imports of agricultural goods from US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67D562-D09D-AA4B-892F-D1BBA3BC6C5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38812-FEEB-944D-978B-26B29BE6DC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4071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3406"/>
            <a:ext cx="10515600" cy="479866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6000" dirty="0"/>
              <a:t>Any Questions?</a:t>
            </a:r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Alan V. Deardorff</a:t>
            </a:r>
          </a:p>
          <a:p>
            <a:pPr marL="0" indent="0" algn="ctr">
              <a:buNone/>
            </a:pPr>
            <a:r>
              <a:rPr lang="en-US" sz="2400" dirty="0"/>
              <a:t>Ford School of Public Policy</a:t>
            </a:r>
          </a:p>
          <a:p>
            <a:pPr marL="0" indent="0" algn="ctr">
              <a:buNone/>
            </a:pPr>
            <a:r>
              <a:rPr lang="en-US" sz="2400" dirty="0"/>
              <a:t>University of Michigan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>
                <a:hlinkClick r:id="rId2"/>
              </a:rPr>
              <a:t>www.NEEDelegation.org</a:t>
            </a: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964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400" y="152400"/>
            <a:ext cx="9652000" cy="1000126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rgbClr val="FFFFFF"/>
                </a:solidFill>
              </a:rPr>
              <a:t>Mi</a:t>
            </a:r>
            <a:r>
              <a:rPr lang="en-US" dirty="0"/>
              <a:t>chigan Exports, by Product: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03200" y="6230939"/>
            <a:ext cx="1117600" cy="307975"/>
          </a:xfrm>
          <a:prstGeom prst="rect">
            <a:avLst/>
          </a:prstGeom>
        </p:spPr>
        <p:txBody>
          <a:bodyPr/>
          <a:lstStyle/>
          <a:p>
            <a:fld id="{6934DB79-9026-674A-8CB3-9EAE7ABF02E6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9F4A470-81ED-FF4D-B07C-84FAFE05B7D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892692" y="2286601"/>
          <a:ext cx="602778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9349">
                  <a:extLst>
                    <a:ext uri="{9D8B030D-6E8A-4147-A177-3AD203B41FA5}">
                      <a16:colId xmlns:a16="http://schemas.microsoft.com/office/drawing/2014/main" val="103221697"/>
                    </a:ext>
                  </a:extLst>
                </a:gridCol>
                <a:gridCol w="2168435">
                  <a:extLst>
                    <a:ext uri="{9D8B030D-6E8A-4147-A177-3AD203B41FA5}">
                      <a16:colId xmlns:a16="http://schemas.microsoft.com/office/drawing/2014/main" val="17463673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 ($ 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832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Transportation 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$29.2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290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Chemicals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90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Machinery, Except Electrical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693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Computer and Electronic Products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101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All Others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$17.6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318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Grand Total</a:t>
                      </a:r>
                    </a:p>
                  </a:txBody>
                  <a:tcPr>
                    <a:solidFill>
                      <a:srgbClr val="0C4C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$59.9</a:t>
                      </a:r>
                    </a:p>
                  </a:txBody>
                  <a:tcPr>
                    <a:solidFill>
                      <a:srgbClr val="0C4C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931247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45A417C5-CF1C-9844-AA59-1361EBC60BF3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1422400" y="992189"/>
            <a:ext cx="4191000" cy="52387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22F154-EF6A-1346-A3C7-C525CBF98526}"/>
              </a:ext>
            </a:extLst>
          </p:cNvPr>
          <p:cNvSpPr txBox="1"/>
          <p:nvPr/>
        </p:nvSpPr>
        <p:spPr>
          <a:xfrm>
            <a:off x="1403132" y="5864773"/>
            <a:ext cx="42251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 International Trade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1821465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Mi</a:t>
            </a:r>
            <a:r>
              <a:rPr lang="en-US" dirty="0"/>
              <a:t>chigan Imports, by Product: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5EFB4E2-6135-A349-B029-A4306A3997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603635"/>
              </p:ext>
            </p:extLst>
          </p:nvPr>
        </p:nvGraphicFramePr>
        <p:xfrm>
          <a:off x="5892692" y="2286601"/>
          <a:ext cx="6027784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9349">
                  <a:extLst>
                    <a:ext uri="{9D8B030D-6E8A-4147-A177-3AD203B41FA5}">
                      <a16:colId xmlns:a16="http://schemas.microsoft.com/office/drawing/2014/main" val="103221697"/>
                    </a:ext>
                  </a:extLst>
                </a:gridCol>
                <a:gridCol w="2168435">
                  <a:extLst>
                    <a:ext uri="{9D8B030D-6E8A-4147-A177-3AD203B41FA5}">
                      <a16:colId xmlns:a16="http://schemas.microsoft.com/office/drawing/2014/main" val="17463673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 ($ 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832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Transportation 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$92.3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290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Machinery, Except Electrical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$9.5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90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Computer and Electronic Products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693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Electrical Equipment, Appliances &amp; Components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101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All Others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$28.1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318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Grand Total</a:t>
                      </a:r>
                    </a:p>
                  </a:txBody>
                  <a:tcPr>
                    <a:solidFill>
                      <a:srgbClr val="0C4C8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$140.2</a:t>
                      </a:r>
                    </a:p>
                  </a:txBody>
                  <a:tcPr>
                    <a:solidFill>
                      <a:srgbClr val="0C4C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931247"/>
                  </a:ext>
                </a:extLst>
              </a:tr>
            </a:tbl>
          </a:graphicData>
        </a:graphic>
      </p:graphicFrame>
      <p:pic>
        <p:nvPicPr>
          <p:cNvPr id="9" name="Picture 8" descr="A picture containing electronics&#13;&#10;&#13;&#10;Description automatically generated">
            <a:extLst>
              <a:ext uri="{FF2B5EF4-FFF2-40B4-BE49-F238E27FC236}">
                <a16:creationId xmlns:a16="http://schemas.microsoft.com/office/drawing/2014/main" id="{C0FEAE96-58B6-5C4E-8DC4-B28C16EA36E9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435046" y="992189"/>
            <a:ext cx="4191000" cy="5238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3F3D89-AA9D-4E41-9B75-A661B0BD70DE}"/>
              </a:ext>
            </a:extLst>
          </p:cNvPr>
          <p:cNvSpPr txBox="1"/>
          <p:nvPr/>
        </p:nvSpPr>
        <p:spPr>
          <a:xfrm>
            <a:off x="1403132" y="5864773"/>
            <a:ext cx="42251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Source:  International Trade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109825276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41030</TotalTime>
  <Words>4167</Words>
  <Application>Microsoft Macintosh PowerPoint</Application>
  <PresentationFormat>Widescreen</PresentationFormat>
  <Paragraphs>842</Paragraphs>
  <Slides>75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2" baseType="lpstr">
      <vt:lpstr>ＭＳ Ｐゴシック</vt:lpstr>
      <vt:lpstr>Arial</vt:lpstr>
      <vt:lpstr>Calibri</vt:lpstr>
      <vt:lpstr>Courier New</vt:lpstr>
      <vt:lpstr>Palatino Linotype</vt:lpstr>
      <vt:lpstr>Wingdings</vt:lpstr>
      <vt:lpstr>Custom Design</vt:lpstr>
      <vt:lpstr>Michigan Trade and Trade Wars</vt:lpstr>
      <vt:lpstr> National Economic Education Delegation</vt:lpstr>
      <vt:lpstr>The Michigan Front in the Trade War: Michigan’s Role in International Trade  and Its Vulnerability to Recent Trade Policies</vt:lpstr>
      <vt:lpstr> Outline</vt:lpstr>
      <vt:lpstr>Features of Michigan’s Trade</vt:lpstr>
      <vt:lpstr>Features of Michigan’s Trade</vt:lpstr>
      <vt:lpstr>PowerPoint Presentation</vt:lpstr>
      <vt:lpstr> Michigan Exports, by Product: 2017</vt:lpstr>
      <vt:lpstr>Michigan Imports, by Product: 2017</vt:lpstr>
      <vt:lpstr>Michigan’s Rank among States in 2017 Trade with</vt:lpstr>
      <vt:lpstr>PowerPoint Presentation</vt:lpstr>
      <vt:lpstr>Trump’s 2018 Trade Actions</vt:lpstr>
      <vt:lpstr>Trump’s 2018 Trade Actions</vt:lpstr>
      <vt:lpstr>Trump’s 2018 Trade Actions</vt:lpstr>
      <vt:lpstr>PowerPoint Presentation</vt:lpstr>
      <vt:lpstr>Tariffs on Washing Machines </vt:lpstr>
      <vt:lpstr>Tariffs on Washing Machines </vt:lpstr>
      <vt:lpstr>Tariffs on Washing Machines </vt:lpstr>
      <vt:lpstr>PowerPoint Presentation</vt:lpstr>
      <vt:lpstr>Trump’s 2018 Trade Actions</vt:lpstr>
      <vt:lpstr>Tariffs on Steel and Aluminum</vt:lpstr>
      <vt:lpstr>Tariffs on Steel and Aluminum</vt:lpstr>
      <vt:lpstr>PowerPoint Presentation</vt:lpstr>
      <vt:lpstr>Tariffs on Steel and Aluminum</vt:lpstr>
      <vt:lpstr>PowerPoint Presentation</vt:lpstr>
      <vt:lpstr>PowerPoint Presentation</vt:lpstr>
      <vt:lpstr>PowerPoint Presentation</vt:lpstr>
      <vt:lpstr>PowerPoint Presentation</vt:lpstr>
      <vt:lpstr>Trump’s Trade Actions</vt:lpstr>
      <vt:lpstr>Tariff on Cars and Car Parts</vt:lpstr>
      <vt:lpstr>Tariff on Cars and Car Parts</vt:lpstr>
      <vt:lpstr>Tariff on Cars and Car Parts</vt:lpstr>
      <vt:lpstr>Tariff on Cars and Car Parts</vt:lpstr>
      <vt:lpstr>Tariff on Cars and Car Parts</vt:lpstr>
      <vt:lpstr>Tariff on Cars and Car Parts</vt:lpstr>
      <vt:lpstr>PowerPoint Presentation</vt:lpstr>
      <vt:lpstr>Trump’s Trade Actions</vt:lpstr>
      <vt:lpstr>China</vt:lpstr>
      <vt:lpstr>Trump’s Trade Actions</vt:lpstr>
      <vt:lpstr>China</vt:lpstr>
      <vt:lpstr>China</vt:lpstr>
      <vt:lpstr>PowerPoint Presentation</vt:lpstr>
      <vt:lpstr>Michigan Exports to China, by Product: 2017</vt:lpstr>
      <vt:lpstr>Michigan Imports from China, by Product: 2017</vt:lpstr>
      <vt:lpstr>China</vt:lpstr>
      <vt:lpstr>PowerPoint Presentation</vt:lpstr>
      <vt:lpstr>Trade War</vt:lpstr>
      <vt:lpstr>Trade War</vt:lpstr>
      <vt:lpstr>Trade War</vt:lpstr>
      <vt:lpstr>Trade War</vt:lpstr>
      <vt:lpstr>Trade War</vt:lpstr>
      <vt:lpstr>Trade War</vt:lpstr>
      <vt:lpstr>Trade War</vt:lpstr>
      <vt:lpstr>PowerPoint Presentation</vt:lpstr>
      <vt:lpstr>Trade War</vt:lpstr>
      <vt:lpstr>Trade War</vt:lpstr>
      <vt:lpstr>Trade War</vt:lpstr>
      <vt:lpstr>Trade War</vt:lpstr>
      <vt:lpstr>Trade War</vt:lpstr>
      <vt:lpstr>Trade War</vt:lpstr>
      <vt:lpstr>Trade War</vt:lpstr>
      <vt:lpstr>PowerPoint Presentation</vt:lpstr>
      <vt:lpstr>Trump’s Trade Actions</vt:lpstr>
      <vt:lpstr>NAFTA → USMCA</vt:lpstr>
      <vt:lpstr>NAFTA → USMCA</vt:lpstr>
      <vt:lpstr>NAFTA → USMCA</vt:lpstr>
      <vt:lpstr>NAFTA → USMCA</vt:lpstr>
      <vt:lpstr>NAFTA → USMCA</vt:lpstr>
      <vt:lpstr>NAFTA → USMCA</vt:lpstr>
      <vt:lpstr>NAFTA → USMCA</vt:lpstr>
      <vt:lpstr>PowerPoint Presentation</vt:lpstr>
      <vt:lpstr> Conclusion</vt:lpstr>
      <vt:lpstr> Conclusion</vt:lpstr>
      <vt:lpstr> Conclusion</vt:lpstr>
      <vt:lpstr> Thank you!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184</cp:revision>
  <dcterms:created xsi:type="dcterms:W3CDTF">2017-05-03T22:30:38Z</dcterms:created>
  <dcterms:modified xsi:type="dcterms:W3CDTF">2019-05-07T15:55:24Z</dcterms:modified>
</cp:coreProperties>
</file>